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519f097d4_1_4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2b519f097d4_1_41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ff83d0c1c_0_3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eff83d0c1c_0_37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ff83d0c1c_0_4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eff83d0c1c_0_44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ff83d0c1c_0_11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eff83d0c1c_0_115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b53fa73d4e_0_6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b53fa73d4e_0_61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ff83d0c1c_0_5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eff83d0c1c_0_52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eff83d0c1c_0_6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eff83d0c1c_0_66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ff83d0c1c_0_7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eff83d0c1c_0_73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ff83d0c1c_0_8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eff83d0c1c_0_87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ff83d0c1c_0_9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eff83d0c1c_0_94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ff83d0c1c_0_8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eff83d0c1c_0_8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519f097d4_1_4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b519f097d4_1_48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ff83d0c1c_0_10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eff83d0c1c_0_101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eff83d0c1c_0_10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1eff83d0c1c_0_108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b53fa73d4e_2_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b53fa73d4e_2_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b53fa73d4e_0_6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b53fa73d4e_0_67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b53fa73d4e_2_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b53fa73d4e_2_8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b53fa73d4e_2_1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b53fa73d4e_2_15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53fa73d4e_2_2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b53fa73d4e_2_22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ff83d0c1c_0_13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eff83d0c1c_0_135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b53fa73d4e_0_7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2b53fa73d4e_0_73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ff83d0c1c_0_14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1eff83d0c1c_0_146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53fa73d4e_0_4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b53fa73d4e_0_49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eff83d0c1c_0_15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eff83d0c1c_0_157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b5f10bd583_0_8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2b5f10bd583_0_85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b5f10bd583_0_11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2b5f10bd583_0_11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ff83d0c1c_0_16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1eff83d0c1c_0_168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eff83d0c1c_0_45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1eff83d0c1c_0_454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eff83d0c1c_0_17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1eff83d0c1c_0_179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eff83d0c1c_0_47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1eff83d0c1c_0_479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eff83d0c1c_0_50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1eff83d0c1c_0_504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b5f10bd583_0_13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2b5f10bd583_0_136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eff83d0c1c_0_19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1eff83d0c1c_0_19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53fa73d4e_1_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b53fa73d4e_1_2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eff83d0c1c_0_20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1eff83d0c1c_0_201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eff83d0c1c_0_21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1eff83d0c1c_0_212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eff83d0c1c_0_22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1eff83d0c1c_0_225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eff83d0c1c_0_52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1eff83d0c1c_0_529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b53fa73d4e_2_3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2b53fa73d4e_2_3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b53fa73d4e_2_3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2b53fa73d4e_2_37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5f10bd583_0_16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2b5f10bd583_0_163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b5f10bd583_0_17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g2b5f10bd583_0_17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b53fa73d4e_2_4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2b53fa73d4e_2_43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b53fa73d4e_2_4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g2b53fa73d4e_2_49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53fa73d4e_0_5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b53fa73d4e_0_55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b53fa73d4e_2_5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g2b53fa73d4e_2_56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eff83d0c1c_1_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1eff83d0c1c_1_3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b53fa73d4e_0_4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2b53fa73d4e_0_41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ff83d0c1c_0_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eff83d0c1c_0_1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ff83d0c1c_0_1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eff83d0c1c_0_16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ff83d0c1c_0_2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eff83d0c1c_0_23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ff83d0c1c_0_3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eff83d0c1c_0_3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66124" y="0"/>
            <a:ext cx="517787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9950" y="1328799"/>
            <a:ext cx="2177126" cy="1895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8700" y="4591825"/>
            <a:ext cx="1542623" cy="29404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528575" y="997781"/>
            <a:ext cx="8086849" cy="1207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528575" y="997781"/>
            <a:ext cx="8086849" cy="1207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4358725"/>
            <a:ext cx="9133840" cy="784860"/>
          </a:xfrm>
          <a:custGeom>
            <a:rect b="b" l="l" r="r" t="t"/>
            <a:pathLst>
              <a:path extrusionOk="0" h="784860" w="9133840">
                <a:moveTo>
                  <a:pt x="0" y="0"/>
                </a:moveTo>
                <a:lnTo>
                  <a:pt x="9133649" y="0"/>
                </a:lnTo>
                <a:lnTo>
                  <a:pt x="9133649" y="784774"/>
                </a:lnTo>
                <a:lnTo>
                  <a:pt x="0" y="784774"/>
                </a:lnTo>
                <a:lnTo>
                  <a:pt x="0" y="0"/>
                </a:ln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80450"/>
            <a:ext cx="1048574" cy="74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762" y="4760750"/>
            <a:ext cx="1471113" cy="23367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528575" y="997781"/>
            <a:ext cx="8086849" cy="1207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528575" y="997781"/>
            <a:ext cx="8086849" cy="1207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28575" y="997781"/>
            <a:ext cx="8086849" cy="1207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28575" y="997781"/>
            <a:ext cx="8086849" cy="1207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hyperlink" Target="https://www.youtube.com/watch?v=sdU-3cqiJmg" TargetMode="External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ArkaSaha30" TargetMode="External"/><Relationship Id="rId4" Type="http://schemas.openxmlformats.org/officeDocument/2006/relationships/hyperlink" Target="https://twitter.com/arkasaha30" TargetMode="External"/><Relationship Id="rId10" Type="http://schemas.openxmlformats.org/officeDocument/2006/relationships/image" Target="../media/image26.jpg"/><Relationship Id="rId9" Type="http://schemas.openxmlformats.org/officeDocument/2006/relationships/hyperlink" Target="https://twitter.com/raydeeam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14.jpg"/><Relationship Id="rId8" Type="http://schemas.openxmlformats.org/officeDocument/2006/relationships/hyperlink" Target="https://github.com/rayanda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ocs.prow.k8s.io/docs/build-test-update/#running-a-prowjob-locally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ocs.prow.k8s.io/docs/build-test-update/#running-a-prowjob-locally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drive.google.com/file/d/1dhdjN8T0l_dURTY7dsMmuVF3Hm9xoHic/view" TargetMode="External"/><Relationship Id="rId4" Type="http://schemas.openxmlformats.org/officeDocument/2006/relationships/image" Target="../media/image1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>
            <a:off x="7753074" y="4382179"/>
            <a:ext cx="102171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461775" y="997775"/>
            <a:ext cx="4883400" cy="17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Prow Under the Hood:</a:t>
            </a:r>
            <a:endParaRPr/>
          </a:p>
          <a:p>
            <a:pPr indent="0" lvl="0" marL="1270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None/>
            </a:pPr>
            <a:r>
              <a:rPr b="0" lang="en-GB" sz="3500"/>
              <a:t>CI/CD for Kubernetes Development</a:t>
            </a:r>
            <a:endParaRPr sz="3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461775" y="3838525"/>
            <a:ext cx="26403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</a:rPr>
              <a:t>Arka</a:t>
            </a:r>
            <a:r>
              <a:rPr b="1" lang="en-GB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 sz="1500">
                <a:solidFill>
                  <a:srgbClr val="FFFFFF"/>
                </a:solidFill>
              </a:rPr>
              <a:t>Saha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Software Engineer, VMware by Broadcom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3378975" y="3838525"/>
            <a:ext cx="19662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</a:rPr>
              <a:t>Rayan</a:t>
            </a:r>
            <a:r>
              <a:rPr b="1" lang="en-GB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 sz="1500">
                <a:solidFill>
                  <a:srgbClr val="FFFFFF"/>
                </a:solidFill>
              </a:rPr>
              <a:t>Das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Senior SRE, OneTrust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292050" y="0"/>
            <a:ext cx="33978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What is Prow?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409325" y="1323000"/>
            <a:ext cx="61275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Kubernetes based CI/CD System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b="1" lang="en-GB" sz="1800">
                <a:solidFill>
                  <a:srgbClr val="4285F4"/>
                </a:solidFill>
              </a:rPr>
              <a:t>Extensible features</a:t>
            </a:r>
            <a:r>
              <a:rPr lang="en-GB" sz="1800">
                <a:solidFill>
                  <a:srgbClr val="4285F4"/>
                </a:solidFill>
              </a:rPr>
              <a:t> </a:t>
            </a:r>
            <a:endParaRPr sz="1800">
              <a:solidFill>
                <a:srgbClr val="4285F4"/>
              </a:solidFill>
            </a:endParaRPr>
          </a:p>
          <a:p>
            <a:pPr indent="-34290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○"/>
            </a:pPr>
            <a:r>
              <a:rPr lang="en-GB" sz="1800">
                <a:solidFill>
                  <a:srgbClr val="4285F4"/>
                </a:solidFill>
              </a:rPr>
              <a:t>Github Automation</a:t>
            </a:r>
            <a:endParaRPr sz="1800">
              <a:solidFill>
                <a:srgbClr val="4285F4"/>
              </a:solidFill>
            </a:endParaRPr>
          </a:p>
          <a:p>
            <a:pPr indent="-34290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○"/>
            </a:pPr>
            <a:r>
              <a:rPr lang="en-GB" sz="1800">
                <a:solidFill>
                  <a:srgbClr val="4285F4"/>
                </a:solidFill>
              </a:rPr>
              <a:t>Chatops</a:t>
            </a:r>
            <a:endParaRPr sz="1800">
              <a:solidFill>
                <a:srgbClr val="4285F4"/>
              </a:solidFill>
            </a:endParaRPr>
          </a:p>
          <a:p>
            <a:pPr indent="-34290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○"/>
            </a:pPr>
            <a:r>
              <a:rPr b="1" lang="en-GB" sz="1800">
                <a:solidFill>
                  <a:srgbClr val="4285F4"/>
                </a:solidFill>
              </a:rPr>
              <a:t>Test Grid</a:t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707" y="2334950"/>
            <a:ext cx="5167498" cy="19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9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292050" y="0"/>
            <a:ext cx="33978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What is Prow?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409325" y="1323000"/>
            <a:ext cx="61275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Kubernetes based CI/CD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Extensible features</a:t>
            </a:r>
            <a:r>
              <a:rPr lang="en-GB" sz="1800">
                <a:solidFill>
                  <a:srgbClr val="4285F4"/>
                </a:solidFill>
              </a:rPr>
              <a:t> 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b="1" lang="en-GB" sz="1800">
                <a:solidFill>
                  <a:srgbClr val="4285F4"/>
                </a:solidFill>
              </a:rPr>
              <a:t>Configuration as Code</a:t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325" y="767700"/>
            <a:ext cx="2863576" cy="35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0" y="4215786"/>
            <a:ext cx="38610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0000CF"/>
                </a:solidFill>
                <a:latin typeface="Calibri"/>
                <a:ea typeface="Calibri"/>
                <a:cs typeface="Calibri"/>
                <a:sym typeface="Calibri"/>
              </a:rPr>
              <a:t>https://github.com/kubernetes/test-infra/blob/master/config/jobs/kubernetes/sig-testing/make-test.yaml#L149-L188</a:t>
            </a:r>
            <a:endParaRPr sz="600">
              <a:solidFill>
                <a:srgbClr val="0000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0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292050" y="0"/>
            <a:ext cx="33978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Learn More …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203" name="Google Shape;203;p30"/>
          <p:cNvGrpSpPr/>
          <p:nvPr/>
        </p:nvGrpSpPr>
        <p:grpSpPr>
          <a:xfrm>
            <a:off x="677700" y="1611937"/>
            <a:ext cx="3452000" cy="1919625"/>
            <a:chOff x="744375" y="1539950"/>
            <a:chExt cx="3452000" cy="1919625"/>
          </a:xfrm>
        </p:grpSpPr>
        <p:pic>
          <p:nvPicPr>
            <p:cNvPr id="204" name="Google Shape;20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375" y="1539950"/>
              <a:ext cx="3452000" cy="168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30"/>
            <p:cNvSpPr txBox="1"/>
            <p:nvPr/>
          </p:nvSpPr>
          <p:spPr>
            <a:xfrm>
              <a:off x="841900" y="3229475"/>
              <a:ext cx="32757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4285F4"/>
                  </a:solidFill>
                  <a:uFill>
                    <a:noFill/>
                  </a:uFill>
                  <a:latin typeface="Calibri"/>
                  <a:ea typeface="Calibri"/>
                  <a:cs typeface="Calibri"/>
                  <a:sym typeface="Calibri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https://www.youtube.com/watch?v=sdU-3cqiJmg</a:t>
              </a:r>
              <a:r>
                <a:rPr lang="en-GB" sz="1000">
                  <a:solidFill>
                    <a:srgbClr val="4285F4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0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30"/>
          <p:cNvGrpSpPr/>
          <p:nvPr/>
        </p:nvGrpSpPr>
        <p:grpSpPr>
          <a:xfrm>
            <a:off x="5068500" y="1625487"/>
            <a:ext cx="3397800" cy="1906076"/>
            <a:chOff x="5135175" y="1553499"/>
            <a:chExt cx="3397800" cy="1906076"/>
          </a:xfrm>
        </p:grpSpPr>
        <p:pic>
          <p:nvPicPr>
            <p:cNvPr id="207" name="Google Shape;20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35175" y="1553499"/>
              <a:ext cx="3397800" cy="166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30"/>
            <p:cNvSpPr txBox="1"/>
            <p:nvPr/>
          </p:nvSpPr>
          <p:spPr>
            <a:xfrm>
              <a:off x="5196213" y="3229475"/>
              <a:ext cx="32757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4285F4"/>
                  </a:solidFill>
                  <a:latin typeface="Calibri"/>
                  <a:ea typeface="Calibri"/>
                  <a:cs typeface="Calibri"/>
                  <a:sym typeface="Calibri"/>
                </a:rPr>
                <a:t>https://www.youtube.com/watch?v=gKKfXTZd7VU</a:t>
              </a:r>
              <a:endParaRPr sz="10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292050" y="0"/>
            <a:ext cx="41148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Why Prow for CI/CD?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409325" y="1323000"/>
            <a:ext cx="61275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b="1" lang="en-GB" sz="1800">
                <a:solidFill>
                  <a:srgbClr val="4285F4"/>
                </a:solidFill>
              </a:rPr>
              <a:t>Platform familiarity</a:t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925" y="1454388"/>
            <a:ext cx="2302377" cy="223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2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292050" y="0"/>
            <a:ext cx="41148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Why Prow for CI/CD?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409325" y="1323000"/>
            <a:ext cx="61275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Platform familiarity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b="1" lang="en-GB" sz="1800">
                <a:solidFill>
                  <a:srgbClr val="4285F4"/>
                </a:solidFill>
              </a:rPr>
              <a:t>Reliability</a:t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3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292050" y="0"/>
            <a:ext cx="41148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Why Prow for CI/CD?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409325" y="1323000"/>
            <a:ext cx="61275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Platform familiarity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b="1" lang="en-GB" sz="1800">
                <a:solidFill>
                  <a:srgbClr val="4285F4"/>
                </a:solidFill>
              </a:rPr>
              <a:t>Reliability</a:t>
            </a:r>
            <a:endParaRPr b="1" sz="1800">
              <a:solidFill>
                <a:srgbClr val="4285F4"/>
              </a:solidFill>
            </a:endParaRPr>
          </a:p>
          <a:p>
            <a:pPr indent="-34290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○"/>
            </a:pPr>
            <a:r>
              <a:rPr b="1" lang="en-GB" sz="1800">
                <a:solidFill>
                  <a:srgbClr val="4285F4"/>
                </a:solidFill>
              </a:rPr>
              <a:t>Scalability</a:t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 b="24300" l="12876" r="10430" t="25719"/>
          <a:stretch/>
        </p:blipFill>
        <p:spPr>
          <a:xfrm>
            <a:off x="3422800" y="1412725"/>
            <a:ext cx="5331701" cy="23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292050" y="0"/>
            <a:ext cx="41148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Why Prow for CI/CD?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409325" y="1323000"/>
            <a:ext cx="61275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Platform familiarity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b="1" lang="en-GB" sz="1800">
                <a:solidFill>
                  <a:srgbClr val="4285F4"/>
                </a:solidFill>
              </a:rPr>
              <a:t>Reliability</a:t>
            </a:r>
            <a:endParaRPr b="1" sz="1800">
              <a:solidFill>
                <a:srgbClr val="4285F4"/>
              </a:solidFill>
            </a:endParaRPr>
          </a:p>
          <a:p>
            <a:pPr indent="-34290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○"/>
            </a:pPr>
            <a:r>
              <a:rPr lang="en-GB" sz="1800">
                <a:solidFill>
                  <a:srgbClr val="4285F4"/>
                </a:solidFill>
              </a:rPr>
              <a:t>Scalability</a:t>
            </a:r>
            <a:endParaRPr sz="1800">
              <a:solidFill>
                <a:srgbClr val="4285F4"/>
              </a:solidFill>
            </a:endParaRPr>
          </a:p>
          <a:p>
            <a:pPr indent="-34290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○"/>
            </a:pPr>
            <a:r>
              <a:rPr b="1" lang="en-GB" sz="1800">
                <a:solidFill>
                  <a:srgbClr val="4285F4"/>
                </a:solidFill>
              </a:rPr>
              <a:t>Monitoring</a:t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5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292050" y="0"/>
            <a:ext cx="41148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Why Prow for CI/CD?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409325" y="1323000"/>
            <a:ext cx="61275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Platform familiarity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b="1" lang="en-GB" sz="1800">
                <a:solidFill>
                  <a:srgbClr val="4285F4"/>
                </a:solidFill>
              </a:rPr>
              <a:t>Reliability</a:t>
            </a:r>
            <a:endParaRPr b="1" sz="1800">
              <a:solidFill>
                <a:srgbClr val="4285F4"/>
              </a:solidFill>
            </a:endParaRPr>
          </a:p>
          <a:p>
            <a:pPr indent="-34290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○"/>
            </a:pPr>
            <a:r>
              <a:rPr lang="en-GB" sz="1800">
                <a:solidFill>
                  <a:srgbClr val="4285F4"/>
                </a:solidFill>
              </a:rPr>
              <a:t>Scalability</a:t>
            </a:r>
            <a:endParaRPr sz="1800">
              <a:solidFill>
                <a:srgbClr val="4285F4"/>
              </a:solidFill>
            </a:endParaRPr>
          </a:p>
          <a:p>
            <a:pPr indent="-34290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○"/>
            </a:pPr>
            <a:r>
              <a:rPr b="1" lang="en-GB" sz="1800">
                <a:solidFill>
                  <a:srgbClr val="4285F4"/>
                </a:solidFill>
              </a:rPr>
              <a:t>Monitoring</a:t>
            </a:r>
            <a:endParaRPr b="1" sz="1800">
              <a:solidFill>
                <a:srgbClr val="4285F4"/>
              </a:solidFill>
            </a:endParaRPr>
          </a:p>
          <a:p>
            <a:pPr indent="-342900" lvl="2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■"/>
            </a:pPr>
            <a:r>
              <a:rPr b="1" lang="en-GB" sz="1800">
                <a:solidFill>
                  <a:srgbClr val="4285F4"/>
                </a:solidFill>
              </a:rPr>
              <a:t>Infrastructure - </a:t>
            </a:r>
            <a:r>
              <a:rPr i="1" lang="en-GB" sz="1800">
                <a:solidFill>
                  <a:srgbClr val="4285F4"/>
                </a:solidFill>
              </a:rPr>
              <a:t>Prometheus/Grafana</a:t>
            </a:r>
            <a:endParaRPr i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520" y="782550"/>
            <a:ext cx="4323656" cy="249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6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6"/>
          <p:cNvSpPr txBox="1"/>
          <p:nvPr/>
        </p:nvSpPr>
        <p:spPr>
          <a:xfrm>
            <a:off x="292050" y="0"/>
            <a:ext cx="41148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Why Prow for CI/CD?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409325" y="1323000"/>
            <a:ext cx="61275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Platform familiarity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b="1" lang="en-GB" sz="1800">
                <a:solidFill>
                  <a:srgbClr val="4285F4"/>
                </a:solidFill>
              </a:rPr>
              <a:t>Reliability</a:t>
            </a:r>
            <a:endParaRPr b="1" sz="1800">
              <a:solidFill>
                <a:srgbClr val="4285F4"/>
              </a:solidFill>
            </a:endParaRPr>
          </a:p>
          <a:p>
            <a:pPr indent="-34290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○"/>
            </a:pPr>
            <a:r>
              <a:rPr lang="en-GB" sz="1800">
                <a:solidFill>
                  <a:srgbClr val="4285F4"/>
                </a:solidFill>
              </a:rPr>
              <a:t>Scalability</a:t>
            </a:r>
            <a:endParaRPr sz="1800">
              <a:solidFill>
                <a:srgbClr val="4285F4"/>
              </a:solidFill>
            </a:endParaRPr>
          </a:p>
          <a:p>
            <a:pPr indent="-34290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○"/>
            </a:pPr>
            <a:r>
              <a:rPr b="1" lang="en-GB" sz="1800">
                <a:solidFill>
                  <a:srgbClr val="4285F4"/>
                </a:solidFill>
              </a:rPr>
              <a:t>Monitoring</a:t>
            </a:r>
            <a:endParaRPr b="1" sz="1800">
              <a:solidFill>
                <a:srgbClr val="4285F4"/>
              </a:solidFill>
            </a:endParaRPr>
          </a:p>
          <a:p>
            <a:pPr indent="-342900" lvl="2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■"/>
            </a:pPr>
            <a:r>
              <a:rPr lang="en-GB" sz="1800">
                <a:solidFill>
                  <a:srgbClr val="4285F4"/>
                </a:solidFill>
              </a:rPr>
              <a:t>Infrastructure -</a:t>
            </a:r>
            <a:r>
              <a:rPr b="1" lang="en-GB" sz="1800">
                <a:solidFill>
                  <a:srgbClr val="4285F4"/>
                </a:solidFill>
              </a:rPr>
              <a:t> </a:t>
            </a:r>
            <a:r>
              <a:rPr i="1" lang="en-GB" sz="1800">
                <a:solidFill>
                  <a:srgbClr val="4285F4"/>
                </a:solidFill>
              </a:rPr>
              <a:t>Prometheus/Grafana</a:t>
            </a:r>
            <a:endParaRPr i="1" sz="1800">
              <a:solidFill>
                <a:srgbClr val="4285F4"/>
              </a:solidFill>
            </a:endParaRPr>
          </a:p>
          <a:p>
            <a:pPr indent="-342900" lvl="2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■"/>
            </a:pPr>
            <a:r>
              <a:rPr b="1" lang="en-GB" sz="1800">
                <a:solidFill>
                  <a:srgbClr val="4285F4"/>
                </a:solidFill>
              </a:rPr>
              <a:t>Workload - </a:t>
            </a:r>
            <a:r>
              <a:rPr i="1" lang="en-GB" sz="1800">
                <a:solidFill>
                  <a:srgbClr val="4285F4"/>
                </a:solidFill>
              </a:rPr>
              <a:t>Spyglass/Testgrid</a:t>
            </a:r>
            <a:r>
              <a:rPr lang="en-GB" sz="1800">
                <a:solidFill>
                  <a:srgbClr val="4285F4"/>
                </a:solidFill>
              </a:rPr>
              <a:t> </a:t>
            </a:r>
            <a:endParaRPr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73050"/>
            <a:ext cx="4487849" cy="254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7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292050" y="0"/>
            <a:ext cx="41148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Why Prow for CI/CD?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409325" y="1323000"/>
            <a:ext cx="61275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Platform familiarity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b="1" lang="en-GB" sz="1800">
                <a:solidFill>
                  <a:srgbClr val="4285F4"/>
                </a:solidFill>
              </a:rPr>
              <a:t>Reliability</a:t>
            </a:r>
            <a:endParaRPr b="1" sz="1800">
              <a:solidFill>
                <a:srgbClr val="4285F4"/>
              </a:solidFill>
            </a:endParaRPr>
          </a:p>
          <a:p>
            <a:pPr indent="-34290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○"/>
            </a:pPr>
            <a:r>
              <a:rPr lang="en-GB" sz="1800">
                <a:solidFill>
                  <a:srgbClr val="4285F4"/>
                </a:solidFill>
              </a:rPr>
              <a:t>Scalability</a:t>
            </a:r>
            <a:endParaRPr sz="1800">
              <a:solidFill>
                <a:srgbClr val="4285F4"/>
              </a:solidFill>
            </a:endParaRPr>
          </a:p>
          <a:p>
            <a:pPr indent="-34290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○"/>
            </a:pPr>
            <a:r>
              <a:rPr lang="en-GB" sz="1800">
                <a:solidFill>
                  <a:srgbClr val="4285F4"/>
                </a:solidFill>
              </a:rPr>
              <a:t>Monitoring</a:t>
            </a:r>
            <a:endParaRPr sz="1800">
              <a:solidFill>
                <a:srgbClr val="4285F4"/>
              </a:solidFill>
            </a:endParaRPr>
          </a:p>
          <a:p>
            <a:pPr indent="-34290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○"/>
            </a:pPr>
            <a:r>
              <a:rPr b="1" lang="en-GB" sz="1800">
                <a:solidFill>
                  <a:srgbClr val="4285F4"/>
                </a:solidFill>
              </a:rPr>
              <a:t>Multi-cloud</a:t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550" y="3025600"/>
            <a:ext cx="1288570" cy="10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4625" y="2952725"/>
            <a:ext cx="1749925" cy="131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8057874" y="4535595"/>
            <a:ext cx="855980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292050" y="0"/>
            <a:ext cx="33978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Who are we?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106" name="Google Shape;106;p20"/>
          <p:cNvGrpSpPr/>
          <p:nvPr/>
        </p:nvGrpSpPr>
        <p:grpSpPr>
          <a:xfrm>
            <a:off x="1457400" y="1164801"/>
            <a:ext cx="3114600" cy="2691049"/>
            <a:chOff x="1474712" y="1012401"/>
            <a:chExt cx="3114600" cy="2691049"/>
          </a:xfrm>
        </p:grpSpPr>
        <p:grpSp>
          <p:nvGrpSpPr>
            <p:cNvPr id="107" name="Google Shape;107;p20"/>
            <p:cNvGrpSpPr/>
            <p:nvPr/>
          </p:nvGrpSpPr>
          <p:grpSpPr>
            <a:xfrm>
              <a:off x="1474712" y="2846050"/>
              <a:ext cx="3114600" cy="857400"/>
              <a:chOff x="1406470" y="3080175"/>
              <a:chExt cx="3114600" cy="857400"/>
            </a:xfrm>
          </p:grpSpPr>
          <p:grpSp>
            <p:nvGrpSpPr>
              <p:cNvPr id="108" name="Google Shape;108;p20"/>
              <p:cNvGrpSpPr/>
              <p:nvPr/>
            </p:nvGrpSpPr>
            <p:grpSpPr>
              <a:xfrm>
                <a:off x="1406470" y="3080175"/>
                <a:ext cx="3114600" cy="857400"/>
                <a:chOff x="5420996" y="2927775"/>
                <a:chExt cx="3114600" cy="857400"/>
              </a:xfrm>
            </p:grpSpPr>
            <p:sp>
              <p:nvSpPr>
                <p:cNvPr id="109" name="Google Shape;109;p20"/>
                <p:cNvSpPr txBox="1"/>
                <p:nvPr/>
              </p:nvSpPr>
              <p:spPr>
                <a:xfrm>
                  <a:off x="5420996" y="2927775"/>
                  <a:ext cx="3114600" cy="85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50"/>
                    <a:buFont typeface="Arial"/>
                    <a:buNone/>
                  </a:pPr>
                  <a:r>
                    <a:rPr b="1" i="0" lang="en-GB" sz="1150" u="none" cap="none" strike="noStrike">
                      <a:solidFill>
                        <a:srgbClr val="4285F4"/>
                      </a:solidFill>
                      <a:highlight>
                        <a:srgbClr val="FFFFFF"/>
                      </a:highlight>
                      <a:latin typeface="Arial"/>
                      <a:ea typeface="Arial"/>
                      <a:cs typeface="Arial"/>
                      <a:sym typeface="Arial"/>
                    </a:rPr>
                    <a:t>Arka Saha</a:t>
                  </a:r>
                  <a:endParaRPr b="1" i="0" sz="1150" u="none" cap="none" strike="noStrike">
                    <a:solidFill>
                      <a:srgbClr val="4285F4"/>
                    </a:solidFill>
                    <a:highlight>
                      <a:srgbClr val="FFFFFF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50"/>
                    <a:buFont typeface="Arial"/>
                    <a:buNone/>
                  </a:pPr>
                  <a:r>
                    <a:rPr b="0" i="0" lang="en-GB" sz="1150" u="none" cap="none" strike="noStrike">
                      <a:solidFill>
                        <a:srgbClr val="4285F4"/>
                      </a:solidFill>
                      <a:highlight>
                        <a:srgbClr val="FFFFFF"/>
                      </a:highlight>
                      <a:latin typeface="Arial"/>
                      <a:ea typeface="Arial"/>
                      <a:cs typeface="Arial"/>
                      <a:sym typeface="Arial"/>
                    </a:rPr>
                    <a:t>Software Engineer, </a:t>
                  </a:r>
                  <a:r>
                    <a:rPr b="0" i="0" lang="en-GB" sz="1150" u="none" cap="none" strike="noStrike">
                      <a:solidFill>
                        <a:srgbClr val="4285F4"/>
                      </a:solidFill>
                      <a:highlight>
                        <a:srgbClr val="FFFFFF"/>
                      </a:highlight>
                      <a:latin typeface="Arial"/>
                      <a:ea typeface="Arial"/>
                      <a:cs typeface="Arial"/>
                      <a:sym typeface="Arial"/>
                    </a:rPr>
                    <a:t>VMware</a:t>
                  </a:r>
                  <a:r>
                    <a:rPr b="0" i="0" lang="en-GB" sz="1150" u="none" cap="none" strike="noStrike">
                      <a:solidFill>
                        <a:srgbClr val="4285F4"/>
                      </a:solidFill>
                      <a:highlight>
                        <a:srgbClr val="FFFFFF"/>
                      </a:highlight>
                      <a:latin typeface="Arial"/>
                      <a:ea typeface="Arial"/>
                      <a:cs typeface="Arial"/>
                      <a:sym typeface="Arial"/>
                    </a:rPr>
                    <a:t> by Broadcom</a:t>
                  </a:r>
                  <a:endParaRPr b="0" i="0" sz="1150" u="none" cap="none" strike="noStrike">
                    <a:solidFill>
                      <a:srgbClr val="4285F4"/>
                    </a:solidFill>
                    <a:highlight>
                      <a:srgbClr val="FFFFFF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500"/>
                    </a:spcBef>
                    <a:spcAft>
                      <a:spcPts val="500"/>
                    </a:spcAft>
                    <a:buNone/>
                  </a:pPr>
                  <a:r>
                    <a:rPr b="0" i="0" lang="en-GB" sz="1150" u="sng" cap="none" strike="noStrike">
                      <a:solidFill>
                        <a:srgbClr val="4285F4"/>
                      </a:solidFill>
                      <a:highlight>
                        <a:srgbClr val="FFFFFF"/>
                      </a:highlight>
                      <a:latin typeface="Arial"/>
                      <a:ea typeface="Arial"/>
                      <a:cs typeface="Arial"/>
                      <a:sym typeface="Arial"/>
                      <a:hlinkClick r:id="rId3">
                        <a:extLst>
                          <a:ext uri="{A12FA001-AC4F-418D-AE19-62706E023703}">
                            <ahyp:hlinkClr val="tx"/>
                          </a:ext>
                        </a:extLst>
                      </a:hlinkClick>
                    </a:rPr>
                    <a:t>ArkaSaha30</a:t>
                  </a:r>
                  <a:r>
                    <a:rPr b="0" i="0" lang="en-GB" sz="1150" u="none" cap="none" strike="noStrike">
                      <a:solidFill>
                        <a:srgbClr val="4285F4"/>
                      </a:solidFill>
                      <a:highlight>
                        <a:srgbClr val="FFFFFF"/>
                      </a:highlight>
                      <a:latin typeface="Arial"/>
                      <a:ea typeface="Arial"/>
                      <a:cs typeface="Arial"/>
                      <a:sym typeface="Arial"/>
                    </a:rPr>
                    <a:t>     </a:t>
                  </a:r>
                  <a:r>
                    <a:rPr b="0" i="0" lang="en-GB" sz="1150" u="sng" cap="none" strike="noStrike">
                      <a:solidFill>
                        <a:srgbClr val="4285F4"/>
                      </a:solidFill>
                      <a:highlight>
                        <a:srgbClr val="FFFFFF"/>
                      </a:highlight>
                      <a:latin typeface="Arial"/>
                      <a:ea typeface="Arial"/>
                      <a:cs typeface="Arial"/>
                      <a:sym typeface="Arial"/>
                      <a:hlinkClick r:id="rId4">
                        <a:extLst>
                          <a:ext uri="{A12FA001-AC4F-418D-AE19-62706E023703}">
                            <ahyp:hlinkClr val="tx"/>
                          </a:ext>
                        </a:extLst>
                      </a:hlinkClick>
                    </a:rPr>
                    <a:t>arkasaha30</a:t>
                  </a:r>
                  <a:endParaRPr b="0" i="0" sz="1150" u="none" cap="none" strike="noStrike">
                    <a:solidFill>
                      <a:srgbClr val="4285F4"/>
                    </a:solidFill>
                    <a:highlight>
                      <a:srgbClr val="FFFFFF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10" name="Google Shape;110;p2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5885152" y="3507686"/>
                  <a:ext cx="178284" cy="1782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descr="A black background with a black square&#10;&#10;Description automatically generated with medium confidence" id="111" name="Google Shape;111;p2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935040" y="3691219"/>
                <a:ext cx="144000" cy="147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2" name="Google Shape;112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134550" y="1012401"/>
              <a:ext cx="1794900" cy="1794900"/>
            </a:xfrm>
            <a:prstGeom prst="ellipse">
              <a:avLst/>
            </a:prstGeom>
            <a:noFill/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13" name="Google Shape;113;p20"/>
          <p:cNvGrpSpPr/>
          <p:nvPr/>
        </p:nvGrpSpPr>
        <p:grpSpPr>
          <a:xfrm>
            <a:off x="5223713" y="1164801"/>
            <a:ext cx="2331300" cy="2691049"/>
            <a:chOff x="5109450" y="1012401"/>
            <a:chExt cx="2331300" cy="2691049"/>
          </a:xfrm>
        </p:grpSpPr>
        <p:grpSp>
          <p:nvGrpSpPr>
            <p:cNvPr id="114" name="Google Shape;114;p20"/>
            <p:cNvGrpSpPr/>
            <p:nvPr/>
          </p:nvGrpSpPr>
          <p:grpSpPr>
            <a:xfrm>
              <a:off x="5109450" y="2846050"/>
              <a:ext cx="2331300" cy="857400"/>
              <a:chOff x="1406482" y="3080175"/>
              <a:chExt cx="2331300" cy="857400"/>
            </a:xfrm>
          </p:grpSpPr>
          <p:grpSp>
            <p:nvGrpSpPr>
              <p:cNvPr id="115" name="Google Shape;115;p20"/>
              <p:cNvGrpSpPr/>
              <p:nvPr/>
            </p:nvGrpSpPr>
            <p:grpSpPr>
              <a:xfrm>
                <a:off x="1406482" y="3080175"/>
                <a:ext cx="2331300" cy="857400"/>
                <a:chOff x="5421008" y="2927775"/>
                <a:chExt cx="2331300" cy="857400"/>
              </a:xfrm>
            </p:grpSpPr>
            <p:sp>
              <p:nvSpPr>
                <p:cNvPr id="116" name="Google Shape;116;p20"/>
                <p:cNvSpPr txBox="1"/>
                <p:nvPr/>
              </p:nvSpPr>
              <p:spPr>
                <a:xfrm>
                  <a:off x="5421008" y="2927775"/>
                  <a:ext cx="2331300" cy="85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50"/>
                    <a:buFont typeface="Arial"/>
                    <a:buNone/>
                  </a:pPr>
                  <a:r>
                    <a:rPr b="1" lang="en-GB" sz="1150">
                      <a:solidFill>
                        <a:srgbClr val="4285F4"/>
                      </a:solidFill>
                      <a:highlight>
                        <a:srgbClr val="FFFFFF"/>
                      </a:highlight>
                    </a:rPr>
                    <a:t>Rayan Das</a:t>
                  </a:r>
                  <a:endParaRPr b="1" i="0" sz="1150" u="none" cap="none" strike="noStrike">
                    <a:solidFill>
                      <a:srgbClr val="4285F4"/>
                    </a:solidFill>
                    <a:highlight>
                      <a:srgbClr val="FFFFFF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50"/>
                    <a:buFont typeface="Arial"/>
                    <a:buNone/>
                  </a:pPr>
                  <a:r>
                    <a:rPr b="0" i="0" lang="en-GB" sz="1150" u="none" cap="none" strike="noStrike">
                      <a:solidFill>
                        <a:srgbClr val="4285F4"/>
                      </a:solidFill>
                      <a:highlight>
                        <a:srgbClr val="FFFFFF"/>
                      </a:highlight>
                      <a:latin typeface="Arial"/>
                      <a:ea typeface="Arial"/>
                      <a:cs typeface="Arial"/>
                      <a:sym typeface="Arial"/>
                    </a:rPr>
                    <a:t>S</a:t>
                  </a:r>
                  <a:r>
                    <a:rPr lang="en-GB" sz="1150">
                      <a:solidFill>
                        <a:srgbClr val="4285F4"/>
                      </a:solidFill>
                      <a:highlight>
                        <a:srgbClr val="FFFFFF"/>
                      </a:highlight>
                    </a:rPr>
                    <a:t>enior SRE</a:t>
                  </a:r>
                  <a:r>
                    <a:rPr b="0" i="0" lang="en-GB" sz="1150" u="none" cap="none" strike="noStrike">
                      <a:solidFill>
                        <a:srgbClr val="4285F4"/>
                      </a:solidFill>
                      <a:highlight>
                        <a:srgbClr val="FFFFFF"/>
                      </a:highlight>
                      <a:latin typeface="Arial"/>
                      <a:ea typeface="Arial"/>
                      <a:cs typeface="Arial"/>
                      <a:sym typeface="Arial"/>
                    </a:rPr>
                    <a:t>, </a:t>
                  </a:r>
                  <a:r>
                    <a:rPr lang="en-GB" sz="1150">
                      <a:solidFill>
                        <a:srgbClr val="4285F4"/>
                      </a:solidFill>
                      <a:highlight>
                        <a:srgbClr val="FFFFFF"/>
                      </a:highlight>
                    </a:rPr>
                    <a:t>OneTrust</a:t>
                  </a:r>
                  <a:endParaRPr b="0" i="0" sz="1150" u="none" cap="none" strike="noStrike">
                    <a:solidFill>
                      <a:srgbClr val="4285F4"/>
                    </a:solidFill>
                    <a:highlight>
                      <a:srgbClr val="FFFFFF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500"/>
                    </a:spcBef>
                    <a:spcAft>
                      <a:spcPts val="500"/>
                    </a:spcAft>
                    <a:buNone/>
                  </a:pPr>
                  <a:r>
                    <a:rPr b="0" i="0" lang="en-GB" sz="1150" u="none" cap="none" strike="noStrike">
                      <a:solidFill>
                        <a:srgbClr val="4285F4"/>
                      </a:solidFill>
                      <a:highlight>
                        <a:srgbClr val="FFFFFF"/>
                      </a:highlight>
                      <a:latin typeface="Arial"/>
                      <a:ea typeface="Arial"/>
                      <a:cs typeface="Arial"/>
                      <a:sym typeface="Arial"/>
                    </a:rPr>
                    <a:t>     </a:t>
                  </a:r>
                  <a:r>
                    <a:rPr lang="en-GB" sz="1150" u="sng">
                      <a:solidFill>
                        <a:srgbClr val="4285F4"/>
                      </a:solidFill>
                      <a:highlight>
                        <a:srgbClr val="FFFFFF"/>
                      </a:highlight>
                      <a:hlinkClick r:id="rId8">
                        <a:extLst>
                          <a:ext uri="{A12FA001-AC4F-418D-AE19-62706E023703}">
                            <ahyp:hlinkClr val="tx"/>
                          </a:ext>
                        </a:extLst>
                      </a:hlinkClick>
                    </a:rPr>
                    <a:t>rayandas</a:t>
                  </a:r>
                  <a:r>
                    <a:rPr b="0" i="0" lang="en-GB" sz="1150" u="none" cap="none" strike="noStrike">
                      <a:solidFill>
                        <a:srgbClr val="4285F4"/>
                      </a:solidFill>
                      <a:highlight>
                        <a:srgbClr val="FFFFFF"/>
                      </a:highlight>
                      <a:latin typeface="Arial"/>
                      <a:ea typeface="Arial"/>
                      <a:cs typeface="Arial"/>
                      <a:sym typeface="Arial"/>
                    </a:rPr>
                    <a:t>     </a:t>
                  </a:r>
                  <a:r>
                    <a:rPr lang="en-GB" sz="1150" u="sng">
                      <a:solidFill>
                        <a:srgbClr val="4285F4"/>
                      </a:solidFill>
                      <a:highlight>
                        <a:srgbClr val="FFFFFF"/>
                      </a:highlight>
                      <a:hlinkClick r:id="rId9">
                        <a:extLst>
                          <a:ext uri="{A12FA001-AC4F-418D-AE19-62706E023703}">
                            <ahyp:hlinkClr val="tx"/>
                          </a:ext>
                        </a:extLst>
                      </a:hlinkClick>
                    </a:rPr>
                    <a:t>raydeeam</a:t>
                  </a:r>
                  <a:endParaRPr b="0" i="0" sz="1150" u="none" cap="none" strike="noStrike">
                    <a:solidFill>
                      <a:srgbClr val="4285F4"/>
                    </a:solidFill>
                    <a:highlight>
                      <a:srgbClr val="FFFFFF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17" name="Google Shape;117;p2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5759062" y="3507686"/>
                  <a:ext cx="178284" cy="1782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descr="A black background with a black square&#10;&#10;Description automatically generated with medium confidence" id="118" name="Google Shape;118;p2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610508" y="3691219"/>
                <a:ext cx="144000" cy="147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9" name="Google Shape;119;p2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377650" y="1012401"/>
              <a:ext cx="1794900" cy="1794900"/>
            </a:xfrm>
            <a:prstGeom prst="ellipse">
              <a:avLst/>
            </a:prstGeom>
            <a:noFill/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8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8"/>
          <p:cNvSpPr txBox="1"/>
          <p:nvPr/>
        </p:nvSpPr>
        <p:spPr>
          <a:xfrm>
            <a:off x="292050" y="0"/>
            <a:ext cx="41148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Why Prow for CI/CD?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78" name="Google Shape;278;p38"/>
          <p:cNvSpPr txBox="1"/>
          <p:nvPr/>
        </p:nvSpPr>
        <p:spPr>
          <a:xfrm>
            <a:off x="409325" y="1323000"/>
            <a:ext cx="61275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Platform familiarity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Reliability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b="1" lang="en-GB" sz="1800">
                <a:solidFill>
                  <a:srgbClr val="4285F4"/>
                </a:solidFill>
              </a:rPr>
              <a:t>Automation</a:t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  <p:grpSp>
        <p:nvGrpSpPr>
          <p:cNvPr id="279" name="Google Shape;279;p38"/>
          <p:cNvGrpSpPr/>
          <p:nvPr/>
        </p:nvGrpSpPr>
        <p:grpSpPr>
          <a:xfrm>
            <a:off x="5365579" y="866479"/>
            <a:ext cx="3228882" cy="3410546"/>
            <a:chOff x="4694704" y="789279"/>
            <a:chExt cx="3228882" cy="3410546"/>
          </a:xfrm>
        </p:grpSpPr>
        <p:pic>
          <p:nvPicPr>
            <p:cNvPr id="280" name="Google Shape;280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35652" y="789279"/>
              <a:ext cx="2895425" cy="164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4704" y="2439100"/>
              <a:ext cx="3228882" cy="1760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9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9"/>
          <p:cNvSpPr txBox="1"/>
          <p:nvPr/>
        </p:nvSpPr>
        <p:spPr>
          <a:xfrm>
            <a:off x="292050" y="0"/>
            <a:ext cx="41148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Why Prow for CI/CD?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89" name="Google Shape;289;p39"/>
          <p:cNvSpPr txBox="1"/>
          <p:nvPr/>
        </p:nvSpPr>
        <p:spPr>
          <a:xfrm>
            <a:off x="409325" y="1323000"/>
            <a:ext cx="61275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Platform familiarity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Reliability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Automation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b="1" lang="en-GB" sz="1800">
                <a:solidFill>
                  <a:srgbClr val="4285F4"/>
                </a:solidFill>
              </a:rPr>
              <a:t>Multi-org/Multi-repo</a:t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855" y="1669775"/>
            <a:ext cx="4517969" cy="24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0"/>
          <p:cNvSpPr/>
          <p:nvPr/>
        </p:nvSpPr>
        <p:spPr>
          <a:xfrm>
            <a:off x="-50" y="0"/>
            <a:ext cx="9129600" cy="43674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1839150" y="2131050"/>
            <a:ext cx="54657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chemeClr val="lt1"/>
                </a:solidFill>
              </a:rPr>
              <a:t>Types of Prowjobs</a:t>
            </a:r>
            <a:endParaRPr b="1"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1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292050" y="0"/>
            <a:ext cx="3647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Types of Prowjobs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409325" y="1323000"/>
            <a:ext cx="6127500" cy="16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b="1" lang="en-GB" sz="1800">
                <a:solidFill>
                  <a:srgbClr val="4285F4"/>
                </a:solidFill>
              </a:rPr>
              <a:t>Presubmits </a:t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4285F4"/>
                </a:solidFill>
              </a:rPr>
              <a:t>(</a:t>
            </a:r>
            <a:r>
              <a:rPr b="1" i="1" lang="en-GB" sz="1800">
                <a:solidFill>
                  <a:srgbClr val="4285F4"/>
                </a:solidFill>
              </a:rPr>
              <a:t>triggered against PRs</a:t>
            </a:r>
            <a:r>
              <a:rPr b="1" lang="en-GB" sz="1800">
                <a:solidFill>
                  <a:srgbClr val="4285F4"/>
                </a:solidFill>
              </a:rPr>
              <a:t>)</a:t>
            </a:r>
            <a:endParaRPr b="1" sz="1800">
              <a:solidFill>
                <a:srgbClr val="4285F4"/>
              </a:solidFill>
            </a:endParaRPr>
          </a:p>
        </p:txBody>
      </p:sp>
      <p:pic>
        <p:nvPicPr>
          <p:cNvPr id="306" name="Google Shape;3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550" y="1325636"/>
            <a:ext cx="5268401" cy="249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2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2"/>
          <p:cNvSpPr txBox="1"/>
          <p:nvPr/>
        </p:nvSpPr>
        <p:spPr>
          <a:xfrm>
            <a:off x="292050" y="0"/>
            <a:ext cx="3647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Types of Prowjobs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14" name="Google Shape;314;p42"/>
          <p:cNvSpPr txBox="1"/>
          <p:nvPr/>
        </p:nvSpPr>
        <p:spPr>
          <a:xfrm>
            <a:off x="409325" y="1323000"/>
            <a:ext cx="6127500" cy="16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Presubmits </a:t>
            </a:r>
            <a:endParaRPr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285F4"/>
                </a:solidFill>
              </a:rPr>
              <a:t>(</a:t>
            </a:r>
            <a:r>
              <a:rPr i="1" lang="en-GB" sz="1800">
                <a:solidFill>
                  <a:srgbClr val="4285F4"/>
                </a:solidFill>
              </a:rPr>
              <a:t>triggered against PRs</a:t>
            </a:r>
            <a:r>
              <a:rPr lang="en-GB" sz="1800">
                <a:solidFill>
                  <a:srgbClr val="4285F4"/>
                </a:solidFill>
              </a:rPr>
              <a:t>)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b="1" lang="en-GB" sz="1800">
                <a:solidFill>
                  <a:srgbClr val="4285F4"/>
                </a:solidFill>
              </a:rPr>
              <a:t>Periodics </a:t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4285F4"/>
                </a:solidFill>
              </a:rPr>
              <a:t>(</a:t>
            </a:r>
            <a:r>
              <a:rPr b="1" i="1" lang="en-GB" sz="1800">
                <a:solidFill>
                  <a:srgbClr val="4285F4"/>
                </a:solidFill>
              </a:rPr>
              <a:t>triggered </a:t>
            </a:r>
            <a:r>
              <a:rPr b="1" i="1" lang="en-GB" sz="1800">
                <a:solidFill>
                  <a:srgbClr val="4285F4"/>
                </a:solidFill>
              </a:rPr>
              <a:t>recurrently</a:t>
            </a:r>
            <a:r>
              <a:rPr b="1" i="1" lang="en-GB" sz="1800">
                <a:solidFill>
                  <a:srgbClr val="4285F4"/>
                </a:solidFill>
              </a:rPr>
              <a:t>)</a:t>
            </a:r>
            <a:endParaRPr i="1" sz="1800">
              <a:solidFill>
                <a:srgbClr val="4285F4"/>
              </a:solidFill>
            </a:endParaRPr>
          </a:p>
        </p:txBody>
      </p:sp>
      <p:pic>
        <p:nvPicPr>
          <p:cNvPr id="315" name="Google Shape;3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575" y="1209550"/>
            <a:ext cx="5247201" cy="2521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3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3"/>
          <p:cNvSpPr txBox="1"/>
          <p:nvPr/>
        </p:nvSpPr>
        <p:spPr>
          <a:xfrm>
            <a:off x="292050" y="0"/>
            <a:ext cx="3647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Types of Prowjobs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23" name="Google Shape;323;p43"/>
          <p:cNvSpPr txBox="1"/>
          <p:nvPr/>
        </p:nvSpPr>
        <p:spPr>
          <a:xfrm>
            <a:off x="409325" y="1323000"/>
            <a:ext cx="6127500" cy="28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Presubmits </a:t>
            </a:r>
            <a:endParaRPr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285F4"/>
                </a:solidFill>
              </a:rPr>
              <a:t>(</a:t>
            </a:r>
            <a:r>
              <a:rPr i="1" lang="en-GB" sz="1800">
                <a:solidFill>
                  <a:srgbClr val="4285F4"/>
                </a:solidFill>
              </a:rPr>
              <a:t>triggered against PRs</a:t>
            </a:r>
            <a:r>
              <a:rPr lang="en-GB" sz="1800">
                <a:solidFill>
                  <a:srgbClr val="4285F4"/>
                </a:solidFill>
              </a:rPr>
              <a:t>)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Periodics </a:t>
            </a:r>
            <a:endParaRPr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285F4"/>
                </a:solidFill>
              </a:rPr>
              <a:t>(</a:t>
            </a:r>
            <a:r>
              <a:rPr i="1" lang="en-GB" sz="1800">
                <a:solidFill>
                  <a:srgbClr val="4285F4"/>
                </a:solidFill>
              </a:rPr>
              <a:t>triggered recurrently)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b="1" lang="en-GB" sz="1800">
                <a:solidFill>
                  <a:srgbClr val="4285F4"/>
                </a:solidFill>
              </a:rPr>
              <a:t>Postsubmits </a:t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4285F4"/>
                </a:solidFill>
              </a:rPr>
              <a:t>(</a:t>
            </a:r>
            <a:r>
              <a:rPr b="1" i="1" lang="en-GB" sz="1800">
                <a:solidFill>
                  <a:srgbClr val="4285F4"/>
                </a:solidFill>
              </a:rPr>
              <a:t>triggered post-merge of PRs</a:t>
            </a:r>
            <a:r>
              <a:rPr b="1" lang="en-GB" sz="1800">
                <a:solidFill>
                  <a:srgbClr val="4285F4"/>
                </a:solidFill>
              </a:rPr>
              <a:t>)</a:t>
            </a:r>
            <a:r>
              <a:rPr lang="en-GB" sz="1800">
                <a:solidFill>
                  <a:srgbClr val="4285F4"/>
                </a:solidFill>
              </a:rPr>
              <a:t> </a:t>
            </a:r>
            <a:endParaRPr sz="1800">
              <a:solidFill>
                <a:srgbClr val="4285F4"/>
              </a:solidFill>
            </a:endParaRPr>
          </a:p>
        </p:txBody>
      </p:sp>
      <p:pic>
        <p:nvPicPr>
          <p:cNvPr id="324" name="Google Shape;3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625" y="1323000"/>
            <a:ext cx="4584151" cy="22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4"/>
          <p:cNvSpPr/>
          <p:nvPr/>
        </p:nvSpPr>
        <p:spPr>
          <a:xfrm>
            <a:off x="-50" y="0"/>
            <a:ext cx="9129600" cy="43674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4"/>
          <p:cNvSpPr txBox="1"/>
          <p:nvPr/>
        </p:nvSpPr>
        <p:spPr>
          <a:xfrm>
            <a:off x="1380100" y="1825200"/>
            <a:ext cx="63693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chemeClr val="lt1"/>
                </a:solidFill>
              </a:rPr>
              <a:t>Prowjob: </a:t>
            </a:r>
            <a:endParaRPr b="1" sz="4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chemeClr val="lt1"/>
                </a:solidFill>
              </a:rPr>
              <a:t>How to write yours?</a:t>
            </a:r>
            <a:endParaRPr b="1"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5"/>
          <p:cNvSpPr/>
          <p:nvPr/>
        </p:nvSpPr>
        <p:spPr>
          <a:xfrm>
            <a:off x="-329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5"/>
          <p:cNvSpPr txBox="1"/>
          <p:nvPr/>
        </p:nvSpPr>
        <p:spPr>
          <a:xfrm>
            <a:off x="292050" y="0"/>
            <a:ext cx="5614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Prowjob: How to write yours?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339" name="Google Shape;339;p45"/>
          <p:cNvGrpSpPr/>
          <p:nvPr/>
        </p:nvGrpSpPr>
        <p:grpSpPr>
          <a:xfrm>
            <a:off x="322300" y="795850"/>
            <a:ext cx="3828000" cy="3459600"/>
            <a:chOff x="322300" y="795850"/>
            <a:chExt cx="3828000" cy="3459600"/>
          </a:xfrm>
        </p:grpSpPr>
        <p:sp>
          <p:nvSpPr>
            <p:cNvPr id="340" name="Google Shape;340;p45"/>
            <p:cNvSpPr txBox="1"/>
            <p:nvPr/>
          </p:nvSpPr>
          <p:spPr>
            <a:xfrm>
              <a:off x="322300" y="795850"/>
              <a:ext cx="3828000" cy="3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resubmits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postsubmits: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periodics:</a:t>
              </a:r>
              <a:endParaRPr sz="850" u="sng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name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</a:t>
              </a:r>
              <a:endParaRPr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labels: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preset-foo-bar: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"true"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decorate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extra_refs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base_ref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main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always_run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max_concurrency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0000C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spec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{}</a:t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interval:</a:t>
              </a:r>
              <a:r>
                <a:rPr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1h</a:t>
              </a:r>
              <a:endParaRPr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run_if_changed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"qux/.*"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skip_report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context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        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trigger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"(?m)qux test this( please)?"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rerun_command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 test this please"</a:t>
              </a:r>
              <a:r>
                <a:rPr lang="en-GB" sz="850" u="sng">
                  <a:solidFill>
                    <a:srgbClr val="F8F8F8"/>
                  </a:solidFill>
                  <a:highlight>
                    <a:srgbClr val="F8F8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i="1" sz="850">
                <a:solidFill>
                  <a:srgbClr val="8F590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41" name="Google Shape;341;p45"/>
            <p:cNvSpPr/>
            <p:nvPr/>
          </p:nvSpPr>
          <p:spPr>
            <a:xfrm>
              <a:off x="513025" y="1341775"/>
              <a:ext cx="125100" cy="1401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45"/>
            <p:cNvSpPr/>
            <p:nvPr/>
          </p:nvSpPr>
          <p:spPr>
            <a:xfrm>
              <a:off x="513025" y="2840139"/>
              <a:ext cx="125100" cy="1668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45"/>
            <p:cNvSpPr/>
            <p:nvPr/>
          </p:nvSpPr>
          <p:spPr>
            <a:xfrm>
              <a:off x="513025" y="3104525"/>
              <a:ext cx="125100" cy="684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45"/>
            <p:cNvSpPr/>
            <p:nvPr/>
          </p:nvSpPr>
          <p:spPr>
            <a:xfrm>
              <a:off x="513025" y="3892631"/>
              <a:ext cx="125100" cy="31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45"/>
          <p:cNvGrpSpPr/>
          <p:nvPr/>
        </p:nvGrpSpPr>
        <p:grpSpPr>
          <a:xfrm>
            <a:off x="7870825" y="795850"/>
            <a:ext cx="1230000" cy="874000"/>
            <a:chOff x="5773925" y="1157600"/>
            <a:chExt cx="1230000" cy="874000"/>
          </a:xfrm>
        </p:grpSpPr>
        <p:sp>
          <p:nvSpPr>
            <p:cNvPr id="346" name="Google Shape;346;p45"/>
            <p:cNvSpPr/>
            <p:nvPr/>
          </p:nvSpPr>
          <p:spPr>
            <a:xfrm>
              <a:off x="5773925" y="1185050"/>
              <a:ext cx="125100" cy="1119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45"/>
            <p:cNvSpPr/>
            <p:nvPr/>
          </p:nvSpPr>
          <p:spPr>
            <a:xfrm>
              <a:off x="5773925" y="1660900"/>
              <a:ext cx="125100" cy="1119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45"/>
            <p:cNvSpPr/>
            <p:nvPr/>
          </p:nvSpPr>
          <p:spPr>
            <a:xfrm>
              <a:off x="5773925" y="1375800"/>
              <a:ext cx="125100" cy="1119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45"/>
            <p:cNvSpPr/>
            <p:nvPr/>
          </p:nvSpPr>
          <p:spPr>
            <a:xfrm>
              <a:off x="5773925" y="1892250"/>
              <a:ext cx="125100" cy="1119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45"/>
            <p:cNvSpPr txBox="1"/>
            <p:nvPr/>
          </p:nvSpPr>
          <p:spPr>
            <a:xfrm>
              <a:off x="5899025" y="11576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Common to ALL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351" name="Google Shape;351;p45"/>
            <p:cNvSpPr txBox="1"/>
            <p:nvPr/>
          </p:nvSpPr>
          <p:spPr>
            <a:xfrm>
              <a:off x="5899025" y="1402098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 and Postsubmits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352" name="Google Shape;352;p45"/>
            <p:cNvSpPr txBox="1"/>
            <p:nvPr/>
          </p:nvSpPr>
          <p:spPr>
            <a:xfrm>
              <a:off x="5899025" y="163345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Periodics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353" name="Google Shape;353;p45"/>
            <p:cNvSpPr txBox="1"/>
            <p:nvPr/>
          </p:nvSpPr>
          <p:spPr>
            <a:xfrm>
              <a:off x="5899025" y="18648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</a:t>
              </a:r>
              <a:endParaRPr sz="8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6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46"/>
          <p:cNvSpPr txBox="1"/>
          <p:nvPr/>
        </p:nvSpPr>
        <p:spPr>
          <a:xfrm>
            <a:off x="292050" y="0"/>
            <a:ext cx="5614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Prowjob: How to write yours?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361" name="Google Shape;361;p46"/>
          <p:cNvGrpSpPr/>
          <p:nvPr/>
        </p:nvGrpSpPr>
        <p:grpSpPr>
          <a:xfrm>
            <a:off x="3854332" y="868309"/>
            <a:ext cx="2848200" cy="197198"/>
            <a:chOff x="1129197" y="1032651"/>
            <a:chExt cx="8260440" cy="166806"/>
          </a:xfrm>
        </p:grpSpPr>
        <p:sp>
          <p:nvSpPr>
            <p:cNvPr id="362" name="Google Shape;362;p46"/>
            <p:cNvSpPr/>
            <p:nvPr/>
          </p:nvSpPr>
          <p:spPr>
            <a:xfrm>
              <a:off x="1129197" y="1032651"/>
              <a:ext cx="219300" cy="166800"/>
            </a:xfrm>
            <a:prstGeom prst="rightBracket">
              <a:avLst>
                <a:gd fmla="val 8333" name="adj"/>
              </a:avLst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3" name="Google Shape;363;p46"/>
            <p:cNvCxnSpPr>
              <a:stCxn id="362" idx="2"/>
            </p:cNvCxnSpPr>
            <p:nvPr/>
          </p:nvCxnSpPr>
          <p:spPr>
            <a:xfrm>
              <a:off x="1348497" y="1116051"/>
              <a:ext cx="1380600" cy="0"/>
            </a:xfrm>
            <a:prstGeom prst="straightConnector1">
              <a:avLst/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4" name="Google Shape;364;p46"/>
            <p:cNvSpPr txBox="1"/>
            <p:nvPr/>
          </p:nvSpPr>
          <p:spPr>
            <a:xfrm>
              <a:off x="2637837" y="1032657"/>
              <a:ext cx="67518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4285F4"/>
                  </a:solidFill>
                </a:rPr>
                <a:t>Specifies the type of prowjob</a:t>
              </a:r>
              <a:endParaRPr b="1" sz="1200">
                <a:solidFill>
                  <a:srgbClr val="4285F4"/>
                </a:solidFill>
              </a:endParaRPr>
            </a:p>
          </p:txBody>
        </p:sp>
      </p:grpSp>
      <p:grpSp>
        <p:nvGrpSpPr>
          <p:cNvPr id="365" name="Google Shape;365;p46"/>
          <p:cNvGrpSpPr/>
          <p:nvPr/>
        </p:nvGrpSpPr>
        <p:grpSpPr>
          <a:xfrm>
            <a:off x="7870825" y="795850"/>
            <a:ext cx="1230000" cy="874000"/>
            <a:chOff x="5773925" y="1157600"/>
            <a:chExt cx="1230000" cy="874000"/>
          </a:xfrm>
        </p:grpSpPr>
        <p:sp>
          <p:nvSpPr>
            <p:cNvPr id="366" name="Google Shape;366;p46"/>
            <p:cNvSpPr/>
            <p:nvPr/>
          </p:nvSpPr>
          <p:spPr>
            <a:xfrm>
              <a:off x="5773925" y="1185050"/>
              <a:ext cx="125100" cy="1119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46"/>
            <p:cNvSpPr/>
            <p:nvPr/>
          </p:nvSpPr>
          <p:spPr>
            <a:xfrm>
              <a:off x="5773925" y="1660900"/>
              <a:ext cx="125100" cy="1119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46"/>
            <p:cNvSpPr/>
            <p:nvPr/>
          </p:nvSpPr>
          <p:spPr>
            <a:xfrm>
              <a:off x="5773925" y="1375800"/>
              <a:ext cx="125100" cy="1119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46"/>
            <p:cNvSpPr/>
            <p:nvPr/>
          </p:nvSpPr>
          <p:spPr>
            <a:xfrm>
              <a:off x="5773925" y="1892250"/>
              <a:ext cx="125100" cy="1119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46"/>
            <p:cNvSpPr txBox="1"/>
            <p:nvPr/>
          </p:nvSpPr>
          <p:spPr>
            <a:xfrm>
              <a:off x="5899025" y="11576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Common to ALL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371" name="Google Shape;371;p46"/>
            <p:cNvSpPr txBox="1"/>
            <p:nvPr/>
          </p:nvSpPr>
          <p:spPr>
            <a:xfrm>
              <a:off x="5899025" y="1402098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 and Postsubmits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372" name="Google Shape;372;p46"/>
            <p:cNvSpPr txBox="1"/>
            <p:nvPr/>
          </p:nvSpPr>
          <p:spPr>
            <a:xfrm>
              <a:off x="5899025" y="163345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Periodics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373" name="Google Shape;373;p46"/>
            <p:cNvSpPr txBox="1"/>
            <p:nvPr/>
          </p:nvSpPr>
          <p:spPr>
            <a:xfrm>
              <a:off x="5899025" y="18648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374" name="Google Shape;374;p46"/>
          <p:cNvGrpSpPr/>
          <p:nvPr/>
        </p:nvGrpSpPr>
        <p:grpSpPr>
          <a:xfrm>
            <a:off x="322300" y="795850"/>
            <a:ext cx="3828000" cy="3459600"/>
            <a:chOff x="322300" y="795850"/>
            <a:chExt cx="3828000" cy="3459600"/>
          </a:xfrm>
        </p:grpSpPr>
        <p:sp>
          <p:nvSpPr>
            <p:cNvPr id="375" name="Google Shape;375;p46"/>
            <p:cNvSpPr txBox="1"/>
            <p:nvPr/>
          </p:nvSpPr>
          <p:spPr>
            <a:xfrm>
              <a:off x="322300" y="795850"/>
              <a:ext cx="3828000" cy="3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presubmits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postsubmits: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periodics:</a:t>
              </a:r>
              <a:endParaRPr sz="850" u="sng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name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</a:t>
              </a:r>
              <a:endParaRPr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labels: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preset-foo-bar: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"true"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decorate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extra_refs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base_ref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main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always_run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max_concurrency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0000C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spec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{}</a:t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interval:</a:t>
              </a:r>
              <a:r>
                <a:rPr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1h</a:t>
              </a:r>
              <a:endParaRPr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run_if_changed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"qux/.*"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skip_report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context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        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trigger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"(?m)qux test this( please)?"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rerun_command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 test this please"</a:t>
              </a:r>
              <a:r>
                <a:rPr lang="en-GB" sz="850" u="sng">
                  <a:solidFill>
                    <a:srgbClr val="F8F8F8"/>
                  </a:solidFill>
                  <a:highlight>
                    <a:srgbClr val="F8F8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i="1" sz="850">
                <a:solidFill>
                  <a:srgbClr val="8F590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76" name="Google Shape;376;p46"/>
            <p:cNvSpPr/>
            <p:nvPr/>
          </p:nvSpPr>
          <p:spPr>
            <a:xfrm>
              <a:off x="513025" y="1341775"/>
              <a:ext cx="125100" cy="1401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46"/>
            <p:cNvSpPr/>
            <p:nvPr/>
          </p:nvSpPr>
          <p:spPr>
            <a:xfrm>
              <a:off x="513025" y="2840139"/>
              <a:ext cx="125100" cy="1668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46"/>
            <p:cNvSpPr/>
            <p:nvPr/>
          </p:nvSpPr>
          <p:spPr>
            <a:xfrm>
              <a:off x="513025" y="3104525"/>
              <a:ext cx="125100" cy="684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46"/>
            <p:cNvSpPr/>
            <p:nvPr/>
          </p:nvSpPr>
          <p:spPr>
            <a:xfrm>
              <a:off x="513025" y="3892631"/>
              <a:ext cx="125100" cy="31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7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7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7"/>
          <p:cNvSpPr txBox="1"/>
          <p:nvPr/>
        </p:nvSpPr>
        <p:spPr>
          <a:xfrm>
            <a:off x="292050" y="0"/>
            <a:ext cx="5614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Prowjob: How to write yours?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387" name="Google Shape;387;p47"/>
          <p:cNvGrpSpPr/>
          <p:nvPr/>
        </p:nvGrpSpPr>
        <p:grpSpPr>
          <a:xfrm>
            <a:off x="7870825" y="795850"/>
            <a:ext cx="1230000" cy="874000"/>
            <a:chOff x="5773925" y="1157600"/>
            <a:chExt cx="1230000" cy="874000"/>
          </a:xfrm>
        </p:grpSpPr>
        <p:sp>
          <p:nvSpPr>
            <p:cNvPr id="388" name="Google Shape;388;p47"/>
            <p:cNvSpPr/>
            <p:nvPr/>
          </p:nvSpPr>
          <p:spPr>
            <a:xfrm>
              <a:off x="5773925" y="1185050"/>
              <a:ext cx="125100" cy="1119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47"/>
            <p:cNvSpPr/>
            <p:nvPr/>
          </p:nvSpPr>
          <p:spPr>
            <a:xfrm>
              <a:off x="5773925" y="1660900"/>
              <a:ext cx="125100" cy="1119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47"/>
            <p:cNvSpPr/>
            <p:nvPr/>
          </p:nvSpPr>
          <p:spPr>
            <a:xfrm>
              <a:off x="5773925" y="1375800"/>
              <a:ext cx="125100" cy="1119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47"/>
            <p:cNvSpPr/>
            <p:nvPr/>
          </p:nvSpPr>
          <p:spPr>
            <a:xfrm>
              <a:off x="5773925" y="1892250"/>
              <a:ext cx="125100" cy="1119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47"/>
            <p:cNvSpPr txBox="1"/>
            <p:nvPr/>
          </p:nvSpPr>
          <p:spPr>
            <a:xfrm>
              <a:off x="5899025" y="11576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Common to ALL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393" name="Google Shape;393;p47"/>
            <p:cNvSpPr txBox="1"/>
            <p:nvPr/>
          </p:nvSpPr>
          <p:spPr>
            <a:xfrm>
              <a:off x="5899025" y="1402098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 and Postsubmits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394" name="Google Shape;394;p47"/>
            <p:cNvSpPr txBox="1"/>
            <p:nvPr/>
          </p:nvSpPr>
          <p:spPr>
            <a:xfrm>
              <a:off x="5899025" y="163345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Periodics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395" name="Google Shape;395;p47"/>
            <p:cNvSpPr txBox="1"/>
            <p:nvPr/>
          </p:nvSpPr>
          <p:spPr>
            <a:xfrm>
              <a:off x="5899025" y="18648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396" name="Google Shape;396;p47"/>
          <p:cNvGrpSpPr/>
          <p:nvPr/>
        </p:nvGrpSpPr>
        <p:grpSpPr>
          <a:xfrm>
            <a:off x="2635132" y="1014132"/>
            <a:ext cx="3387318" cy="197207"/>
            <a:chOff x="1129197" y="1032651"/>
            <a:chExt cx="9824009" cy="166813"/>
          </a:xfrm>
        </p:grpSpPr>
        <p:sp>
          <p:nvSpPr>
            <p:cNvPr id="397" name="Google Shape;397;p47"/>
            <p:cNvSpPr/>
            <p:nvPr/>
          </p:nvSpPr>
          <p:spPr>
            <a:xfrm>
              <a:off x="1129197" y="1032651"/>
              <a:ext cx="219300" cy="166800"/>
            </a:xfrm>
            <a:prstGeom prst="rightBracket">
              <a:avLst>
                <a:gd fmla="val 8333" name="adj"/>
              </a:avLst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8" name="Google Shape;398;p47"/>
            <p:cNvCxnSpPr>
              <a:stCxn id="397" idx="2"/>
            </p:cNvCxnSpPr>
            <p:nvPr/>
          </p:nvCxnSpPr>
          <p:spPr>
            <a:xfrm>
              <a:off x="1348497" y="1116051"/>
              <a:ext cx="1380600" cy="0"/>
            </a:xfrm>
            <a:prstGeom prst="straightConnector1">
              <a:avLst/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9" name="Google Shape;399;p47"/>
            <p:cNvSpPr txBox="1"/>
            <p:nvPr/>
          </p:nvSpPr>
          <p:spPr>
            <a:xfrm>
              <a:off x="2637805" y="1032664"/>
              <a:ext cx="83154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4285F4"/>
                  </a:solidFill>
                </a:rPr>
                <a:t>Specifies the repository to clone</a:t>
              </a:r>
              <a:endParaRPr b="1" sz="1200">
                <a:solidFill>
                  <a:srgbClr val="4285F4"/>
                </a:solidFill>
              </a:endParaRPr>
            </a:p>
          </p:txBody>
        </p:sp>
      </p:grpSp>
      <p:grpSp>
        <p:nvGrpSpPr>
          <p:cNvPr id="400" name="Google Shape;400;p47"/>
          <p:cNvGrpSpPr/>
          <p:nvPr/>
        </p:nvGrpSpPr>
        <p:grpSpPr>
          <a:xfrm>
            <a:off x="322300" y="795850"/>
            <a:ext cx="3828000" cy="3459600"/>
            <a:chOff x="322300" y="795850"/>
            <a:chExt cx="3828000" cy="3459600"/>
          </a:xfrm>
        </p:grpSpPr>
        <p:sp>
          <p:nvSpPr>
            <p:cNvPr id="401" name="Google Shape;401;p47"/>
            <p:cNvSpPr txBox="1"/>
            <p:nvPr/>
          </p:nvSpPr>
          <p:spPr>
            <a:xfrm>
              <a:off x="322300" y="795850"/>
              <a:ext cx="3828000" cy="3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presubmits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postsubmits: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periodics:</a:t>
              </a:r>
              <a:endParaRPr sz="850" u="sng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name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</a:t>
              </a:r>
              <a:endParaRPr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labels: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preset-foo-bar: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"true"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decorate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extra_refs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base_ref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main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always_run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max_concurrency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0000C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spec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{}</a:t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interval:</a:t>
              </a:r>
              <a:r>
                <a:rPr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1h</a:t>
              </a:r>
              <a:endParaRPr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run_if_changed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"qux/.*"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skip_report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context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        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trigger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"(?m)qux test this( please)?"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rerun_command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 test this please"</a:t>
              </a:r>
              <a:r>
                <a:rPr lang="en-GB" sz="850" u="sng">
                  <a:solidFill>
                    <a:srgbClr val="F8F8F8"/>
                  </a:solidFill>
                  <a:highlight>
                    <a:srgbClr val="F8F8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i="1" sz="850">
                <a:solidFill>
                  <a:srgbClr val="8F590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02" name="Google Shape;402;p47"/>
            <p:cNvSpPr/>
            <p:nvPr/>
          </p:nvSpPr>
          <p:spPr>
            <a:xfrm>
              <a:off x="513025" y="1341775"/>
              <a:ext cx="125100" cy="1401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7"/>
            <p:cNvSpPr/>
            <p:nvPr/>
          </p:nvSpPr>
          <p:spPr>
            <a:xfrm>
              <a:off x="513025" y="2840139"/>
              <a:ext cx="125100" cy="1668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7"/>
            <p:cNvSpPr/>
            <p:nvPr/>
          </p:nvSpPr>
          <p:spPr>
            <a:xfrm>
              <a:off x="513025" y="3104525"/>
              <a:ext cx="125100" cy="684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47"/>
            <p:cNvSpPr/>
            <p:nvPr/>
          </p:nvSpPr>
          <p:spPr>
            <a:xfrm>
              <a:off x="513025" y="3892631"/>
              <a:ext cx="125100" cy="31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292050" y="0"/>
            <a:ext cx="33978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Agenda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409325" y="1323000"/>
            <a:ext cx="61275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Prow: What and Why?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Types of Prowjobs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Prowjob: How to write yours? 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Test your Prowjob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Key Takeaways</a:t>
            </a:r>
            <a:endParaRPr sz="1800">
              <a:solidFill>
                <a:srgbClr val="4285F4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8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8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48"/>
          <p:cNvSpPr txBox="1"/>
          <p:nvPr/>
        </p:nvSpPr>
        <p:spPr>
          <a:xfrm>
            <a:off x="292050" y="0"/>
            <a:ext cx="5614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Prowjob: How to write yours?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413" name="Google Shape;413;p48"/>
          <p:cNvGrpSpPr/>
          <p:nvPr/>
        </p:nvGrpSpPr>
        <p:grpSpPr>
          <a:xfrm>
            <a:off x="1940352" y="1236677"/>
            <a:ext cx="3335359" cy="197207"/>
            <a:chOff x="1129197" y="1032651"/>
            <a:chExt cx="13811011" cy="166813"/>
          </a:xfrm>
        </p:grpSpPr>
        <p:sp>
          <p:nvSpPr>
            <p:cNvPr id="414" name="Google Shape;414;p48"/>
            <p:cNvSpPr/>
            <p:nvPr/>
          </p:nvSpPr>
          <p:spPr>
            <a:xfrm>
              <a:off x="1129197" y="1032651"/>
              <a:ext cx="219300" cy="166800"/>
            </a:xfrm>
            <a:prstGeom prst="rightBracket">
              <a:avLst>
                <a:gd fmla="val 8333" name="adj"/>
              </a:avLst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5" name="Google Shape;415;p48"/>
            <p:cNvCxnSpPr>
              <a:stCxn id="414" idx="2"/>
            </p:cNvCxnSpPr>
            <p:nvPr/>
          </p:nvCxnSpPr>
          <p:spPr>
            <a:xfrm>
              <a:off x="1348497" y="1116051"/>
              <a:ext cx="1380600" cy="0"/>
            </a:xfrm>
            <a:prstGeom prst="straightConnector1">
              <a:avLst/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6" name="Google Shape;416;p48"/>
            <p:cNvSpPr txBox="1"/>
            <p:nvPr/>
          </p:nvSpPr>
          <p:spPr>
            <a:xfrm>
              <a:off x="2637808" y="1032664"/>
              <a:ext cx="123024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4285F4"/>
                  </a:solidFill>
                </a:rPr>
                <a:t>Specifies the name of prowjob </a:t>
              </a:r>
              <a:endParaRPr b="1" sz="1200">
                <a:solidFill>
                  <a:srgbClr val="4285F4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4285F4"/>
                  </a:solidFill>
                </a:rPr>
                <a:t>matching regex: </a:t>
              </a:r>
              <a:r>
                <a:rPr b="1" i="1" lang="en-GB" sz="1200">
                  <a:solidFill>
                    <a:srgbClr val="4285F4"/>
                  </a:solidFill>
                </a:rPr>
                <a:t>^[A-Za-z0-9-._]+$</a:t>
              </a:r>
              <a:endParaRPr b="1" sz="1200">
                <a:solidFill>
                  <a:srgbClr val="4285F4"/>
                </a:solidFill>
              </a:endParaRPr>
            </a:p>
          </p:txBody>
        </p:sp>
      </p:grpSp>
      <p:grpSp>
        <p:nvGrpSpPr>
          <p:cNvPr id="417" name="Google Shape;417;p48"/>
          <p:cNvGrpSpPr/>
          <p:nvPr/>
        </p:nvGrpSpPr>
        <p:grpSpPr>
          <a:xfrm>
            <a:off x="7870825" y="795850"/>
            <a:ext cx="1230000" cy="874000"/>
            <a:chOff x="5773925" y="1157600"/>
            <a:chExt cx="1230000" cy="874000"/>
          </a:xfrm>
        </p:grpSpPr>
        <p:sp>
          <p:nvSpPr>
            <p:cNvPr id="418" name="Google Shape;418;p48"/>
            <p:cNvSpPr/>
            <p:nvPr/>
          </p:nvSpPr>
          <p:spPr>
            <a:xfrm>
              <a:off x="5773925" y="1185050"/>
              <a:ext cx="125100" cy="1119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48"/>
            <p:cNvSpPr/>
            <p:nvPr/>
          </p:nvSpPr>
          <p:spPr>
            <a:xfrm>
              <a:off x="5773925" y="1660900"/>
              <a:ext cx="125100" cy="1119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48"/>
            <p:cNvSpPr/>
            <p:nvPr/>
          </p:nvSpPr>
          <p:spPr>
            <a:xfrm>
              <a:off x="5773925" y="1375800"/>
              <a:ext cx="125100" cy="1119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48"/>
            <p:cNvSpPr/>
            <p:nvPr/>
          </p:nvSpPr>
          <p:spPr>
            <a:xfrm>
              <a:off x="5773925" y="1892250"/>
              <a:ext cx="125100" cy="1119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48"/>
            <p:cNvSpPr txBox="1"/>
            <p:nvPr/>
          </p:nvSpPr>
          <p:spPr>
            <a:xfrm>
              <a:off x="5899025" y="11576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Common to ALL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23" name="Google Shape;423;p48"/>
            <p:cNvSpPr txBox="1"/>
            <p:nvPr/>
          </p:nvSpPr>
          <p:spPr>
            <a:xfrm>
              <a:off x="5899025" y="1402098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 and Postsubmits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24" name="Google Shape;424;p48"/>
            <p:cNvSpPr txBox="1"/>
            <p:nvPr/>
          </p:nvSpPr>
          <p:spPr>
            <a:xfrm>
              <a:off x="5899025" y="163345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Periodics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25" name="Google Shape;425;p48"/>
            <p:cNvSpPr txBox="1"/>
            <p:nvPr/>
          </p:nvSpPr>
          <p:spPr>
            <a:xfrm>
              <a:off x="5899025" y="18648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426" name="Google Shape;426;p48"/>
          <p:cNvGrpSpPr/>
          <p:nvPr/>
        </p:nvGrpSpPr>
        <p:grpSpPr>
          <a:xfrm>
            <a:off x="322300" y="795850"/>
            <a:ext cx="3828000" cy="3459600"/>
            <a:chOff x="322300" y="795850"/>
            <a:chExt cx="3828000" cy="3459600"/>
          </a:xfrm>
        </p:grpSpPr>
        <p:sp>
          <p:nvSpPr>
            <p:cNvPr id="427" name="Google Shape;427;p48"/>
            <p:cNvSpPr txBox="1"/>
            <p:nvPr/>
          </p:nvSpPr>
          <p:spPr>
            <a:xfrm>
              <a:off x="322300" y="795850"/>
              <a:ext cx="3828000" cy="3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presubmits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postsubmits: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periodics:</a:t>
              </a:r>
              <a:endParaRPr sz="850" u="sng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name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</a:t>
              </a:r>
              <a:endParaRPr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labels: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preset-foo-bar: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"true"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decorate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extra_refs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base_ref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main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always_run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max_concurrency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0000C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spec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{}</a:t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interval:</a:t>
              </a:r>
              <a:r>
                <a:rPr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1h</a:t>
              </a:r>
              <a:endParaRPr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run_if_changed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"qux/.*"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skip_report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context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        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trigger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"(?m)qux test this( please)?"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rerun_command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 test this please"</a:t>
              </a:r>
              <a:r>
                <a:rPr lang="en-GB" sz="850" u="sng">
                  <a:solidFill>
                    <a:srgbClr val="F8F8F8"/>
                  </a:solidFill>
                  <a:highlight>
                    <a:srgbClr val="F8F8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i="1" sz="850">
                <a:solidFill>
                  <a:srgbClr val="8F590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28" name="Google Shape;428;p48"/>
            <p:cNvSpPr/>
            <p:nvPr/>
          </p:nvSpPr>
          <p:spPr>
            <a:xfrm>
              <a:off x="513025" y="1341775"/>
              <a:ext cx="125100" cy="1401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48"/>
            <p:cNvSpPr/>
            <p:nvPr/>
          </p:nvSpPr>
          <p:spPr>
            <a:xfrm>
              <a:off x="513025" y="2840139"/>
              <a:ext cx="125100" cy="1668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48"/>
            <p:cNvSpPr/>
            <p:nvPr/>
          </p:nvSpPr>
          <p:spPr>
            <a:xfrm>
              <a:off x="513025" y="3104525"/>
              <a:ext cx="125100" cy="684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48"/>
            <p:cNvSpPr/>
            <p:nvPr/>
          </p:nvSpPr>
          <p:spPr>
            <a:xfrm>
              <a:off x="513025" y="3892631"/>
              <a:ext cx="125100" cy="31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9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9"/>
          <p:cNvSpPr txBox="1"/>
          <p:nvPr/>
        </p:nvSpPr>
        <p:spPr>
          <a:xfrm>
            <a:off x="292050" y="0"/>
            <a:ext cx="5614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Prowjob: How to write yours?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439" name="Google Shape;439;p49"/>
          <p:cNvGrpSpPr/>
          <p:nvPr/>
        </p:nvGrpSpPr>
        <p:grpSpPr>
          <a:xfrm>
            <a:off x="2397552" y="1341780"/>
            <a:ext cx="2528912" cy="407859"/>
            <a:chOff x="1129197" y="948135"/>
            <a:chExt cx="10471684" cy="345000"/>
          </a:xfrm>
        </p:grpSpPr>
        <p:sp>
          <p:nvSpPr>
            <p:cNvPr id="440" name="Google Shape;440;p49"/>
            <p:cNvSpPr/>
            <p:nvPr/>
          </p:nvSpPr>
          <p:spPr>
            <a:xfrm>
              <a:off x="1129197" y="1032651"/>
              <a:ext cx="219300" cy="166800"/>
            </a:xfrm>
            <a:prstGeom prst="rightBracket">
              <a:avLst>
                <a:gd fmla="val 8333" name="adj"/>
              </a:avLst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1" name="Google Shape;441;p49"/>
            <p:cNvCxnSpPr>
              <a:stCxn id="440" idx="2"/>
            </p:cNvCxnSpPr>
            <p:nvPr/>
          </p:nvCxnSpPr>
          <p:spPr>
            <a:xfrm>
              <a:off x="1348497" y="1116051"/>
              <a:ext cx="1380600" cy="0"/>
            </a:xfrm>
            <a:prstGeom prst="straightConnector1">
              <a:avLst/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2" name="Google Shape;442;p49"/>
            <p:cNvSpPr txBox="1"/>
            <p:nvPr/>
          </p:nvSpPr>
          <p:spPr>
            <a:xfrm>
              <a:off x="2637781" y="948135"/>
              <a:ext cx="8963100" cy="34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4285F4"/>
                  </a:solidFill>
                </a:rPr>
                <a:t>Enables addition of this preset to the job container</a:t>
              </a:r>
              <a:endParaRPr b="1" sz="1200">
                <a:solidFill>
                  <a:srgbClr val="4285F4"/>
                </a:solidFill>
              </a:endParaRPr>
            </a:p>
          </p:txBody>
        </p:sp>
      </p:grpSp>
      <p:grpSp>
        <p:nvGrpSpPr>
          <p:cNvPr id="443" name="Google Shape;443;p49"/>
          <p:cNvGrpSpPr/>
          <p:nvPr/>
        </p:nvGrpSpPr>
        <p:grpSpPr>
          <a:xfrm>
            <a:off x="7870825" y="795850"/>
            <a:ext cx="1230000" cy="874000"/>
            <a:chOff x="5773925" y="1157600"/>
            <a:chExt cx="1230000" cy="874000"/>
          </a:xfrm>
        </p:grpSpPr>
        <p:sp>
          <p:nvSpPr>
            <p:cNvPr id="444" name="Google Shape;444;p49"/>
            <p:cNvSpPr/>
            <p:nvPr/>
          </p:nvSpPr>
          <p:spPr>
            <a:xfrm>
              <a:off x="5773925" y="1185050"/>
              <a:ext cx="125100" cy="1119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49"/>
            <p:cNvSpPr/>
            <p:nvPr/>
          </p:nvSpPr>
          <p:spPr>
            <a:xfrm>
              <a:off x="5773925" y="1660900"/>
              <a:ext cx="125100" cy="1119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49"/>
            <p:cNvSpPr/>
            <p:nvPr/>
          </p:nvSpPr>
          <p:spPr>
            <a:xfrm>
              <a:off x="5773925" y="1375800"/>
              <a:ext cx="125100" cy="1119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49"/>
            <p:cNvSpPr/>
            <p:nvPr/>
          </p:nvSpPr>
          <p:spPr>
            <a:xfrm>
              <a:off x="5773925" y="1892250"/>
              <a:ext cx="125100" cy="1119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49"/>
            <p:cNvSpPr txBox="1"/>
            <p:nvPr/>
          </p:nvSpPr>
          <p:spPr>
            <a:xfrm>
              <a:off x="5899025" y="11576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Common to ALL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49" name="Google Shape;449;p49"/>
            <p:cNvSpPr txBox="1"/>
            <p:nvPr/>
          </p:nvSpPr>
          <p:spPr>
            <a:xfrm>
              <a:off x="5899025" y="1402098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 and Postsubmits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50" name="Google Shape;450;p49"/>
            <p:cNvSpPr txBox="1"/>
            <p:nvPr/>
          </p:nvSpPr>
          <p:spPr>
            <a:xfrm>
              <a:off x="5899025" y="163345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Periodics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51" name="Google Shape;451;p49"/>
            <p:cNvSpPr txBox="1"/>
            <p:nvPr/>
          </p:nvSpPr>
          <p:spPr>
            <a:xfrm>
              <a:off x="5899025" y="18648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452" name="Google Shape;452;p49"/>
          <p:cNvGrpSpPr/>
          <p:nvPr/>
        </p:nvGrpSpPr>
        <p:grpSpPr>
          <a:xfrm>
            <a:off x="322300" y="795850"/>
            <a:ext cx="3828000" cy="3459600"/>
            <a:chOff x="322300" y="795850"/>
            <a:chExt cx="3828000" cy="3459600"/>
          </a:xfrm>
        </p:grpSpPr>
        <p:sp>
          <p:nvSpPr>
            <p:cNvPr id="453" name="Google Shape;453;p49"/>
            <p:cNvSpPr txBox="1"/>
            <p:nvPr/>
          </p:nvSpPr>
          <p:spPr>
            <a:xfrm>
              <a:off x="322300" y="795850"/>
              <a:ext cx="3828000" cy="3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presubmits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postsubmits: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periodics:</a:t>
              </a:r>
              <a:endParaRPr sz="850" u="sng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name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</a:t>
              </a:r>
              <a:endParaRPr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labels: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preset-foo-bar: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"true"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decorate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extra_refs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base_ref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main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always_run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max_concurrency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0000C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spec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{}</a:t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interval:</a:t>
              </a:r>
              <a:r>
                <a:rPr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1h</a:t>
              </a:r>
              <a:endParaRPr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run_if_changed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"qux/.*"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skip_report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context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        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trigger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"(?m)qux test this( please)?"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rerun_command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 test this please"</a:t>
              </a:r>
              <a:r>
                <a:rPr lang="en-GB" sz="850" u="sng">
                  <a:solidFill>
                    <a:srgbClr val="F8F8F8"/>
                  </a:solidFill>
                  <a:highlight>
                    <a:srgbClr val="F8F8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i="1" sz="850">
                <a:solidFill>
                  <a:srgbClr val="8F590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54" name="Google Shape;454;p49"/>
            <p:cNvSpPr/>
            <p:nvPr/>
          </p:nvSpPr>
          <p:spPr>
            <a:xfrm>
              <a:off x="513025" y="1341775"/>
              <a:ext cx="125100" cy="1401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49"/>
            <p:cNvSpPr/>
            <p:nvPr/>
          </p:nvSpPr>
          <p:spPr>
            <a:xfrm>
              <a:off x="513025" y="2840139"/>
              <a:ext cx="125100" cy="1668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49"/>
            <p:cNvSpPr/>
            <p:nvPr/>
          </p:nvSpPr>
          <p:spPr>
            <a:xfrm>
              <a:off x="513025" y="3104525"/>
              <a:ext cx="125100" cy="684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49"/>
            <p:cNvSpPr/>
            <p:nvPr/>
          </p:nvSpPr>
          <p:spPr>
            <a:xfrm>
              <a:off x="513025" y="3892631"/>
              <a:ext cx="125100" cy="31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0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0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0"/>
          <p:cNvSpPr txBox="1"/>
          <p:nvPr/>
        </p:nvSpPr>
        <p:spPr>
          <a:xfrm>
            <a:off x="292050" y="0"/>
            <a:ext cx="5614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Prowjob: How to write yours?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465" name="Google Shape;465;p50"/>
          <p:cNvGrpSpPr/>
          <p:nvPr/>
        </p:nvGrpSpPr>
        <p:grpSpPr>
          <a:xfrm>
            <a:off x="2397552" y="1341780"/>
            <a:ext cx="2528912" cy="407859"/>
            <a:chOff x="1129197" y="948135"/>
            <a:chExt cx="10471684" cy="345000"/>
          </a:xfrm>
        </p:grpSpPr>
        <p:sp>
          <p:nvSpPr>
            <p:cNvPr id="466" name="Google Shape;466;p50"/>
            <p:cNvSpPr/>
            <p:nvPr/>
          </p:nvSpPr>
          <p:spPr>
            <a:xfrm>
              <a:off x="1129197" y="1032651"/>
              <a:ext cx="219300" cy="166800"/>
            </a:xfrm>
            <a:prstGeom prst="rightBracket">
              <a:avLst>
                <a:gd fmla="val 8333" name="adj"/>
              </a:avLst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7" name="Google Shape;467;p50"/>
            <p:cNvCxnSpPr>
              <a:stCxn id="466" idx="2"/>
            </p:cNvCxnSpPr>
            <p:nvPr/>
          </p:nvCxnSpPr>
          <p:spPr>
            <a:xfrm>
              <a:off x="1348497" y="1116051"/>
              <a:ext cx="1380600" cy="0"/>
            </a:xfrm>
            <a:prstGeom prst="straightConnector1">
              <a:avLst/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8" name="Google Shape;468;p50"/>
            <p:cNvSpPr txBox="1"/>
            <p:nvPr/>
          </p:nvSpPr>
          <p:spPr>
            <a:xfrm>
              <a:off x="2637781" y="948135"/>
              <a:ext cx="8963100" cy="34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4285F4"/>
                  </a:solidFill>
                </a:rPr>
                <a:t>Enables addition of this preset to the job container</a:t>
              </a:r>
              <a:endParaRPr b="1" sz="1200">
                <a:solidFill>
                  <a:srgbClr val="4285F4"/>
                </a:solidFill>
              </a:endParaRPr>
            </a:p>
          </p:txBody>
        </p:sp>
      </p:grpSp>
      <p:grpSp>
        <p:nvGrpSpPr>
          <p:cNvPr id="469" name="Google Shape;469;p50"/>
          <p:cNvGrpSpPr/>
          <p:nvPr/>
        </p:nvGrpSpPr>
        <p:grpSpPr>
          <a:xfrm>
            <a:off x="7870825" y="795850"/>
            <a:ext cx="1230000" cy="874000"/>
            <a:chOff x="5773925" y="1157600"/>
            <a:chExt cx="1230000" cy="874000"/>
          </a:xfrm>
        </p:grpSpPr>
        <p:sp>
          <p:nvSpPr>
            <p:cNvPr id="470" name="Google Shape;470;p50"/>
            <p:cNvSpPr/>
            <p:nvPr/>
          </p:nvSpPr>
          <p:spPr>
            <a:xfrm>
              <a:off x="5773925" y="1185050"/>
              <a:ext cx="125100" cy="1119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50"/>
            <p:cNvSpPr/>
            <p:nvPr/>
          </p:nvSpPr>
          <p:spPr>
            <a:xfrm>
              <a:off x="5773925" y="1660900"/>
              <a:ext cx="125100" cy="1119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50"/>
            <p:cNvSpPr/>
            <p:nvPr/>
          </p:nvSpPr>
          <p:spPr>
            <a:xfrm>
              <a:off x="5773925" y="1375800"/>
              <a:ext cx="125100" cy="1119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50"/>
            <p:cNvSpPr/>
            <p:nvPr/>
          </p:nvSpPr>
          <p:spPr>
            <a:xfrm>
              <a:off x="5773925" y="1892250"/>
              <a:ext cx="125100" cy="1119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50"/>
            <p:cNvSpPr txBox="1"/>
            <p:nvPr/>
          </p:nvSpPr>
          <p:spPr>
            <a:xfrm>
              <a:off x="5899025" y="11576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Common to ALL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75" name="Google Shape;475;p50"/>
            <p:cNvSpPr txBox="1"/>
            <p:nvPr/>
          </p:nvSpPr>
          <p:spPr>
            <a:xfrm>
              <a:off x="5899025" y="1402098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 and Postsubmits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76" name="Google Shape;476;p50"/>
            <p:cNvSpPr txBox="1"/>
            <p:nvPr/>
          </p:nvSpPr>
          <p:spPr>
            <a:xfrm>
              <a:off x="5899025" y="163345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Periodics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77" name="Google Shape;477;p50"/>
            <p:cNvSpPr txBox="1"/>
            <p:nvPr/>
          </p:nvSpPr>
          <p:spPr>
            <a:xfrm>
              <a:off x="5899025" y="18648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478" name="Google Shape;478;p50"/>
          <p:cNvGrpSpPr/>
          <p:nvPr/>
        </p:nvGrpSpPr>
        <p:grpSpPr>
          <a:xfrm>
            <a:off x="322300" y="795850"/>
            <a:ext cx="3828000" cy="3459600"/>
            <a:chOff x="322300" y="795850"/>
            <a:chExt cx="3828000" cy="3459600"/>
          </a:xfrm>
        </p:grpSpPr>
        <p:sp>
          <p:nvSpPr>
            <p:cNvPr id="479" name="Google Shape;479;p50"/>
            <p:cNvSpPr txBox="1"/>
            <p:nvPr/>
          </p:nvSpPr>
          <p:spPr>
            <a:xfrm>
              <a:off x="322300" y="795850"/>
              <a:ext cx="3828000" cy="3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presubmits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postsubmits: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periodics:</a:t>
              </a:r>
              <a:endParaRPr sz="850" u="sng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name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</a:t>
              </a:r>
              <a:endParaRPr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labels: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preset-foo-bar: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"true"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decorate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extra_refs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base_ref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main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always_run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max_concurrency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0000C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spec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{}</a:t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interval:</a:t>
              </a:r>
              <a:r>
                <a:rPr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1h</a:t>
              </a:r>
              <a:endParaRPr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run_if_changed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"qux/.*"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skip_report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context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        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trigger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"(?m)qux test this( please)?"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rerun_command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 test this please"</a:t>
              </a:r>
              <a:r>
                <a:rPr lang="en-GB" sz="850" u="sng">
                  <a:solidFill>
                    <a:srgbClr val="F8F8F8"/>
                  </a:solidFill>
                  <a:highlight>
                    <a:srgbClr val="F8F8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i="1" sz="850">
                <a:solidFill>
                  <a:srgbClr val="8F590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80" name="Google Shape;480;p50"/>
            <p:cNvSpPr/>
            <p:nvPr/>
          </p:nvSpPr>
          <p:spPr>
            <a:xfrm>
              <a:off x="513025" y="1341775"/>
              <a:ext cx="125100" cy="1401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50"/>
            <p:cNvSpPr/>
            <p:nvPr/>
          </p:nvSpPr>
          <p:spPr>
            <a:xfrm>
              <a:off x="513025" y="2840139"/>
              <a:ext cx="125100" cy="1668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50"/>
            <p:cNvSpPr/>
            <p:nvPr/>
          </p:nvSpPr>
          <p:spPr>
            <a:xfrm>
              <a:off x="513025" y="3104525"/>
              <a:ext cx="125100" cy="684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50"/>
            <p:cNvSpPr/>
            <p:nvPr/>
          </p:nvSpPr>
          <p:spPr>
            <a:xfrm>
              <a:off x="513025" y="3892631"/>
              <a:ext cx="125100" cy="31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4" name="Google Shape;4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467" y="1341775"/>
            <a:ext cx="1692633" cy="276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51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51"/>
          <p:cNvSpPr txBox="1"/>
          <p:nvPr/>
        </p:nvSpPr>
        <p:spPr>
          <a:xfrm>
            <a:off x="292050" y="0"/>
            <a:ext cx="5614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Prowjob: How to write yours?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492" name="Google Shape;492;p51"/>
          <p:cNvGrpSpPr/>
          <p:nvPr/>
        </p:nvGrpSpPr>
        <p:grpSpPr>
          <a:xfrm>
            <a:off x="1717427" y="1669841"/>
            <a:ext cx="3335359" cy="197207"/>
            <a:chOff x="1129197" y="1032651"/>
            <a:chExt cx="13811011" cy="166813"/>
          </a:xfrm>
        </p:grpSpPr>
        <p:sp>
          <p:nvSpPr>
            <p:cNvPr id="493" name="Google Shape;493;p51"/>
            <p:cNvSpPr/>
            <p:nvPr/>
          </p:nvSpPr>
          <p:spPr>
            <a:xfrm>
              <a:off x="1129197" y="1032651"/>
              <a:ext cx="219300" cy="166800"/>
            </a:xfrm>
            <a:prstGeom prst="rightBracket">
              <a:avLst>
                <a:gd fmla="val 8333" name="adj"/>
              </a:avLst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4" name="Google Shape;494;p51"/>
            <p:cNvCxnSpPr>
              <a:stCxn id="493" idx="2"/>
            </p:cNvCxnSpPr>
            <p:nvPr/>
          </p:nvCxnSpPr>
          <p:spPr>
            <a:xfrm>
              <a:off x="1348497" y="1116051"/>
              <a:ext cx="1380600" cy="0"/>
            </a:xfrm>
            <a:prstGeom prst="straightConnector1">
              <a:avLst/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5" name="Google Shape;495;p51"/>
            <p:cNvSpPr txBox="1"/>
            <p:nvPr/>
          </p:nvSpPr>
          <p:spPr>
            <a:xfrm>
              <a:off x="2637808" y="1032664"/>
              <a:ext cx="123024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4285F4"/>
                  </a:solidFill>
                </a:rPr>
                <a:t>Enables podutils</a:t>
              </a:r>
              <a:endParaRPr b="1" sz="1200">
                <a:solidFill>
                  <a:srgbClr val="4285F4"/>
                </a:solidFill>
              </a:endParaRPr>
            </a:p>
          </p:txBody>
        </p:sp>
      </p:grpSp>
      <p:grpSp>
        <p:nvGrpSpPr>
          <p:cNvPr id="496" name="Google Shape;496;p51"/>
          <p:cNvGrpSpPr/>
          <p:nvPr/>
        </p:nvGrpSpPr>
        <p:grpSpPr>
          <a:xfrm>
            <a:off x="7870825" y="795850"/>
            <a:ext cx="1230000" cy="874000"/>
            <a:chOff x="5773925" y="1157600"/>
            <a:chExt cx="1230000" cy="874000"/>
          </a:xfrm>
        </p:grpSpPr>
        <p:sp>
          <p:nvSpPr>
            <p:cNvPr id="497" name="Google Shape;497;p51"/>
            <p:cNvSpPr/>
            <p:nvPr/>
          </p:nvSpPr>
          <p:spPr>
            <a:xfrm>
              <a:off x="5773925" y="1185050"/>
              <a:ext cx="125100" cy="1119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5773925" y="1660900"/>
              <a:ext cx="125100" cy="1119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5773925" y="1375800"/>
              <a:ext cx="125100" cy="1119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5773925" y="1892250"/>
              <a:ext cx="125100" cy="1119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1"/>
            <p:cNvSpPr txBox="1"/>
            <p:nvPr/>
          </p:nvSpPr>
          <p:spPr>
            <a:xfrm>
              <a:off x="5899025" y="11576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Common to ALL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02" name="Google Shape;502;p51"/>
            <p:cNvSpPr txBox="1"/>
            <p:nvPr/>
          </p:nvSpPr>
          <p:spPr>
            <a:xfrm>
              <a:off x="5899025" y="1402098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 and Postsubmits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03" name="Google Shape;503;p51"/>
            <p:cNvSpPr txBox="1"/>
            <p:nvPr/>
          </p:nvSpPr>
          <p:spPr>
            <a:xfrm>
              <a:off x="5899025" y="163345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Periodics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04" name="Google Shape;504;p51"/>
            <p:cNvSpPr txBox="1"/>
            <p:nvPr/>
          </p:nvSpPr>
          <p:spPr>
            <a:xfrm>
              <a:off x="5899025" y="18648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505" name="Google Shape;505;p51"/>
          <p:cNvGrpSpPr/>
          <p:nvPr/>
        </p:nvGrpSpPr>
        <p:grpSpPr>
          <a:xfrm>
            <a:off x="322300" y="795850"/>
            <a:ext cx="3828000" cy="3459600"/>
            <a:chOff x="322300" y="795850"/>
            <a:chExt cx="3828000" cy="3459600"/>
          </a:xfrm>
        </p:grpSpPr>
        <p:sp>
          <p:nvSpPr>
            <p:cNvPr id="506" name="Google Shape;506;p51"/>
            <p:cNvSpPr txBox="1"/>
            <p:nvPr/>
          </p:nvSpPr>
          <p:spPr>
            <a:xfrm>
              <a:off x="322300" y="795850"/>
              <a:ext cx="3828000" cy="3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presubmits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postsubmits: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periodics:</a:t>
              </a:r>
              <a:endParaRPr sz="850" u="sng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name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</a:t>
              </a:r>
              <a:endParaRPr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labels: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preset-foo-bar: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"true"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decorate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extra_refs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base_ref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main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always_run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max_concurrency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0000C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spec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{}</a:t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interval:</a:t>
              </a:r>
              <a:r>
                <a:rPr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1h</a:t>
              </a:r>
              <a:endParaRPr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run_if_changed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"qux/.*"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skip_report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context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        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trigger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"(?m)qux test this( please)?"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rerun_command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 test this please"</a:t>
              </a:r>
              <a:r>
                <a:rPr lang="en-GB" sz="850" u="sng">
                  <a:solidFill>
                    <a:srgbClr val="F8F8F8"/>
                  </a:solidFill>
                  <a:highlight>
                    <a:srgbClr val="F8F8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i="1" sz="850">
                <a:solidFill>
                  <a:srgbClr val="8F590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513025" y="1341775"/>
              <a:ext cx="125100" cy="1401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513025" y="2840139"/>
              <a:ext cx="125100" cy="1668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513025" y="3104525"/>
              <a:ext cx="125100" cy="684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513025" y="3892631"/>
              <a:ext cx="125100" cy="31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11" name="Google Shape;511;p51"/>
          <p:cNvCxnSpPr>
            <a:stCxn id="493" idx="2"/>
            <a:endCxn id="495" idx="1"/>
          </p:cNvCxnSpPr>
          <p:nvPr/>
        </p:nvCxnSpPr>
        <p:spPr>
          <a:xfrm>
            <a:off x="1770388" y="1768436"/>
            <a:ext cx="311400" cy="0"/>
          </a:xfrm>
          <a:prstGeom prst="straightConnector1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51"/>
          <p:cNvSpPr txBox="1"/>
          <p:nvPr/>
        </p:nvSpPr>
        <p:spPr>
          <a:xfrm>
            <a:off x="0" y="4215786"/>
            <a:ext cx="38610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0000CF"/>
                </a:solidFill>
                <a:latin typeface="Calibri"/>
                <a:ea typeface="Calibri"/>
                <a:cs typeface="Calibri"/>
                <a:sym typeface="Calibri"/>
              </a:rPr>
              <a:t>https://docs.prow.k8s.io/docs/components/pod-utilities/</a:t>
            </a:r>
            <a:endParaRPr sz="600">
              <a:solidFill>
                <a:srgbClr val="0000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2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2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52"/>
          <p:cNvSpPr txBox="1"/>
          <p:nvPr/>
        </p:nvSpPr>
        <p:spPr>
          <a:xfrm>
            <a:off x="292050" y="0"/>
            <a:ext cx="5614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Prowjob: How to write yours?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520" name="Google Shape;520;p52"/>
          <p:cNvGrpSpPr/>
          <p:nvPr/>
        </p:nvGrpSpPr>
        <p:grpSpPr>
          <a:xfrm>
            <a:off x="2245151" y="1783535"/>
            <a:ext cx="3335356" cy="558931"/>
            <a:chOff x="1129210" y="1032656"/>
            <a:chExt cx="13810998" cy="498600"/>
          </a:xfrm>
        </p:grpSpPr>
        <p:sp>
          <p:nvSpPr>
            <p:cNvPr id="521" name="Google Shape;521;p52"/>
            <p:cNvSpPr/>
            <p:nvPr/>
          </p:nvSpPr>
          <p:spPr>
            <a:xfrm>
              <a:off x="1129210" y="1032656"/>
              <a:ext cx="219300" cy="498600"/>
            </a:xfrm>
            <a:prstGeom prst="rightBracket">
              <a:avLst>
                <a:gd fmla="val 8333" name="adj"/>
              </a:avLst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22" name="Google Shape;522;p52"/>
            <p:cNvCxnSpPr>
              <a:stCxn id="521" idx="2"/>
            </p:cNvCxnSpPr>
            <p:nvPr/>
          </p:nvCxnSpPr>
          <p:spPr>
            <a:xfrm>
              <a:off x="1348510" y="1281956"/>
              <a:ext cx="1380600" cy="0"/>
            </a:xfrm>
            <a:prstGeom prst="straightConnector1">
              <a:avLst/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23" name="Google Shape;523;p52"/>
            <p:cNvSpPr txBox="1"/>
            <p:nvPr/>
          </p:nvSpPr>
          <p:spPr>
            <a:xfrm>
              <a:off x="2637808" y="1198563"/>
              <a:ext cx="123024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4285F4"/>
                  </a:solidFill>
                </a:rPr>
                <a:t>Org, repo, branch to clone</a:t>
              </a:r>
              <a:endParaRPr b="1" sz="1200">
                <a:solidFill>
                  <a:srgbClr val="4285F4"/>
                </a:solidFill>
              </a:endParaRPr>
            </a:p>
          </p:txBody>
        </p:sp>
      </p:grpSp>
      <p:grpSp>
        <p:nvGrpSpPr>
          <p:cNvPr id="524" name="Google Shape;524;p52"/>
          <p:cNvGrpSpPr/>
          <p:nvPr/>
        </p:nvGrpSpPr>
        <p:grpSpPr>
          <a:xfrm>
            <a:off x="7870825" y="795850"/>
            <a:ext cx="1230000" cy="874000"/>
            <a:chOff x="5773925" y="1157600"/>
            <a:chExt cx="1230000" cy="874000"/>
          </a:xfrm>
        </p:grpSpPr>
        <p:sp>
          <p:nvSpPr>
            <p:cNvPr id="525" name="Google Shape;525;p52"/>
            <p:cNvSpPr/>
            <p:nvPr/>
          </p:nvSpPr>
          <p:spPr>
            <a:xfrm>
              <a:off x="5773925" y="1185050"/>
              <a:ext cx="125100" cy="1119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2"/>
            <p:cNvSpPr/>
            <p:nvPr/>
          </p:nvSpPr>
          <p:spPr>
            <a:xfrm>
              <a:off x="5773925" y="1660900"/>
              <a:ext cx="125100" cy="1119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2"/>
            <p:cNvSpPr/>
            <p:nvPr/>
          </p:nvSpPr>
          <p:spPr>
            <a:xfrm>
              <a:off x="5773925" y="1375800"/>
              <a:ext cx="125100" cy="1119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52"/>
            <p:cNvSpPr/>
            <p:nvPr/>
          </p:nvSpPr>
          <p:spPr>
            <a:xfrm>
              <a:off x="5773925" y="1892250"/>
              <a:ext cx="125100" cy="1119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52"/>
            <p:cNvSpPr txBox="1"/>
            <p:nvPr/>
          </p:nvSpPr>
          <p:spPr>
            <a:xfrm>
              <a:off x="5899025" y="11576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Common to ALL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52"/>
            <p:cNvSpPr txBox="1"/>
            <p:nvPr/>
          </p:nvSpPr>
          <p:spPr>
            <a:xfrm>
              <a:off x="5899025" y="1402098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 and Postsubmits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52"/>
            <p:cNvSpPr txBox="1"/>
            <p:nvPr/>
          </p:nvSpPr>
          <p:spPr>
            <a:xfrm>
              <a:off x="5899025" y="163345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Periodics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32" name="Google Shape;532;p52"/>
            <p:cNvSpPr txBox="1"/>
            <p:nvPr/>
          </p:nvSpPr>
          <p:spPr>
            <a:xfrm>
              <a:off x="5899025" y="18648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533" name="Google Shape;533;p52"/>
          <p:cNvGrpSpPr/>
          <p:nvPr/>
        </p:nvGrpSpPr>
        <p:grpSpPr>
          <a:xfrm>
            <a:off x="322300" y="795850"/>
            <a:ext cx="3828000" cy="3459600"/>
            <a:chOff x="322300" y="795850"/>
            <a:chExt cx="3828000" cy="3459600"/>
          </a:xfrm>
        </p:grpSpPr>
        <p:sp>
          <p:nvSpPr>
            <p:cNvPr id="534" name="Google Shape;534;p52"/>
            <p:cNvSpPr txBox="1"/>
            <p:nvPr/>
          </p:nvSpPr>
          <p:spPr>
            <a:xfrm>
              <a:off x="322300" y="795850"/>
              <a:ext cx="3828000" cy="3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presubmits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postsubmits: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periodics:</a:t>
              </a:r>
              <a:endParaRPr sz="850" u="sng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name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</a:t>
              </a:r>
              <a:endParaRPr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labels: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preset-foo-bar: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"true"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decorate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extra_refs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base_ref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main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always_run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max_concurrency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0000C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spec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{}</a:t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interval:</a:t>
              </a:r>
              <a:r>
                <a:rPr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1h</a:t>
              </a:r>
              <a:endParaRPr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run_if_changed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"qux/.*"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skip_report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context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        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trigger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"(?m)qux test this( please)?"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rerun_command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 test this please"</a:t>
              </a:r>
              <a:r>
                <a:rPr lang="en-GB" sz="850" u="sng">
                  <a:solidFill>
                    <a:srgbClr val="F8F8F8"/>
                  </a:solidFill>
                  <a:highlight>
                    <a:srgbClr val="F8F8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i="1" sz="850">
                <a:solidFill>
                  <a:srgbClr val="8F590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35" name="Google Shape;535;p52"/>
            <p:cNvSpPr/>
            <p:nvPr/>
          </p:nvSpPr>
          <p:spPr>
            <a:xfrm>
              <a:off x="513025" y="1341775"/>
              <a:ext cx="125100" cy="1401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52"/>
            <p:cNvSpPr/>
            <p:nvPr/>
          </p:nvSpPr>
          <p:spPr>
            <a:xfrm>
              <a:off x="513025" y="2840139"/>
              <a:ext cx="125100" cy="1668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52"/>
            <p:cNvSpPr/>
            <p:nvPr/>
          </p:nvSpPr>
          <p:spPr>
            <a:xfrm>
              <a:off x="513025" y="3104525"/>
              <a:ext cx="125100" cy="684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52"/>
            <p:cNvSpPr/>
            <p:nvPr/>
          </p:nvSpPr>
          <p:spPr>
            <a:xfrm>
              <a:off x="513025" y="3892631"/>
              <a:ext cx="125100" cy="31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3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53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53"/>
          <p:cNvSpPr txBox="1"/>
          <p:nvPr/>
        </p:nvSpPr>
        <p:spPr>
          <a:xfrm>
            <a:off x="292050" y="0"/>
            <a:ext cx="5614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Prowjob: How to write yours?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546" name="Google Shape;546;p53"/>
          <p:cNvGrpSpPr/>
          <p:nvPr/>
        </p:nvGrpSpPr>
        <p:grpSpPr>
          <a:xfrm>
            <a:off x="2092752" y="2306205"/>
            <a:ext cx="3795119" cy="197195"/>
            <a:chOff x="1129197" y="1032651"/>
            <a:chExt cx="15714780" cy="166804"/>
          </a:xfrm>
        </p:grpSpPr>
        <p:sp>
          <p:nvSpPr>
            <p:cNvPr id="547" name="Google Shape;547;p53"/>
            <p:cNvSpPr/>
            <p:nvPr/>
          </p:nvSpPr>
          <p:spPr>
            <a:xfrm>
              <a:off x="1129197" y="1032651"/>
              <a:ext cx="219300" cy="166800"/>
            </a:xfrm>
            <a:prstGeom prst="rightBracket">
              <a:avLst>
                <a:gd fmla="val 8333" name="adj"/>
              </a:avLst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8" name="Google Shape;548;p53"/>
            <p:cNvCxnSpPr>
              <a:stCxn id="547" idx="2"/>
            </p:cNvCxnSpPr>
            <p:nvPr/>
          </p:nvCxnSpPr>
          <p:spPr>
            <a:xfrm>
              <a:off x="1348497" y="1116051"/>
              <a:ext cx="1380600" cy="0"/>
            </a:xfrm>
            <a:prstGeom prst="straightConnector1">
              <a:avLst/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9" name="Google Shape;549;p53"/>
            <p:cNvSpPr txBox="1"/>
            <p:nvPr/>
          </p:nvSpPr>
          <p:spPr>
            <a:xfrm>
              <a:off x="2637777" y="1032655"/>
              <a:ext cx="142062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4285F4"/>
                  </a:solidFill>
                </a:rPr>
                <a:t>Specifies to run on every PR/run request</a:t>
              </a:r>
              <a:endParaRPr b="1" sz="1200">
                <a:solidFill>
                  <a:srgbClr val="4285F4"/>
                </a:solidFill>
              </a:endParaRPr>
            </a:p>
          </p:txBody>
        </p:sp>
      </p:grpSp>
      <p:grpSp>
        <p:nvGrpSpPr>
          <p:cNvPr id="550" name="Google Shape;550;p53"/>
          <p:cNvGrpSpPr/>
          <p:nvPr/>
        </p:nvGrpSpPr>
        <p:grpSpPr>
          <a:xfrm>
            <a:off x="7870825" y="795850"/>
            <a:ext cx="1230000" cy="874000"/>
            <a:chOff x="5773925" y="1157600"/>
            <a:chExt cx="1230000" cy="874000"/>
          </a:xfrm>
        </p:grpSpPr>
        <p:sp>
          <p:nvSpPr>
            <p:cNvPr id="551" name="Google Shape;551;p53"/>
            <p:cNvSpPr/>
            <p:nvPr/>
          </p:nvSpPr>
          <p:spPr>
            <a:xfrm>
              <a:off x="5773925" y="1185050"/>
              <a:ext cx="125100" cy="1119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53"/>
            <p:cNvSpPr/>
            <p:nvPr/>
          </p:nvSpPr>
          <p:spPr>
            <a:xfrm>
              <a:off x="5773925" y="1660900"/>
              <a:ext cx="125100" cy="1119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53"/>
            <p:cNvSpPr/>
            <p:nvPr/>
          </p:nvSpPr>
          <p:spPr>
            <a:xfrm>
              <a:off x="5773925" y="1375800"/>
              <a:ext cx="125100" cy="1119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53"/>
            <p:cNvSpPr/>
            <p:nvPr/>
          </p:nvSpPr>
          <p:spPr>
            <a:xfrm>
              <a:off x="5773925" y="1892250"/>
              <a:ext cx="125100" cy="1119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53"/>
            <p:cNvSpPr txBox="1"/>
            <p:nvPr/>
          </p:nvSpPr>
          <p:spPr>
            <a:xfrm>
              <a:off x="5899025" y="11576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Common to ALL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56" name="Google Shape;556;p53"/>
            <p:cNvSpPr txBox="1"/>
            <p:nvPr/>
          </p:nvSpPr>
          <p:spPr>
            <a:xfrm>
              <a:off x="5899025" y="1402098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 and Postsubmits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57" name="Google Shape;557;p53"/>
            <p:cNvSpPr txBox="1"/>
            <p:nvPr/>
          </p:nvSpPr>
          <p:spPr>
            <a:xfrm>
              <a:off x="5899025" y="163345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Periodics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58" name="Google Shape;558;p53"/>
            <p:cNvSpPr txBox="1"/>
            <p:nvPr/>
          </p:nvSpPr>
          <p:spPr>
            <a:xfrm>
              <a:off x="5899025" y="18648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559" name="Google Shape;559;p53"/>
          <p:cNvGrpSpPr/>
          <p:nvPr/>
        </p:nvGrpSpPr>
        <p:grpSpPr>
          <a:xfrm>
            <a:off x="322300" y="795850"/>
            <a:ext cx="3828000" cy="3459600"/>
            <a:chOff x="322300" y="795850"/>
            <a:chExt cx="3828000" cy="3459600"/>
          </a:xfrm>
        </p:grpSpPr>
        <p:sp>
          <p:nvSpPr>
            <p:cNvPr id="560" name="Google Shape;560;p53"/>
            <p:cNvSpPr txBox="1"/>
            <p:nvPr/>
          </p:nvSpPr>
          <p:spPr>
            <a:xfrm>
              <a:off x="322300" y="795850"/>
              <a:ext cx="3828000" cy="3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presubmits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postsubmits: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periodics:</a:t>
              </a:r>
              <a:endParaRPr sz="850" u="sng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name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</a:t>
              </a:r>
              <a:endParaRPr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labels: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preset-foo-bar: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"true"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decorate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extra_refs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base_ref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main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always_run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max_concurrency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0000C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spec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{}</a:t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interval:</a:t>
              </a:r>
              <a:r>
                <a:rPr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1h</a:t>
              </a:r>
              <a:endParaRPr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run_if_changed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"qux/.*"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skip_report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context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        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trigger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"(?m)qux test this( please)?"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rerun_command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 test this please"</a:t>
              </a:r>
              <a:r>
                <a:rPr lang="en-GB" sz="850" u="sng">
                  <a:solidFill>
                    <a:srgbClr val="F8F8F8"/>
                  </a:solidFill>
                  <a:highlight>
                    <a:srgbClr val="F8F8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i="1" sz="850">
                <a:solidFill>
                  <a:srgbClr val="8F590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61" name="Google Shape;561;p53"/>
            <p:cNvSpPr/>
            <p:nvPr/>
          </p:nvSpPr>
          <p:spPr>
            <a:xfrm>
              <a:off x="513025" y="1341775"/>
              <a:ext cx="125100" cy="1401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53"/>
            <p:cNvSpPr/>
            <p:nvPr/>
          </p:nvSpPr>
          <p:spPr>
            <a:xfrm>
              <a:off x="513025" y="2840139"/>
              <a:ext cx="125100" cy="1668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53"/>
            <p:cNvSpPr/>
            <p:nvPr/>
          </p:nvSpPr>
          <p:spPr>
            <a:xfrm>
              <a:off x="513025" y="3104525"/>
              <a:ext cx="125100" cy="684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53"/>
            <p:cNvSpPr/>
            <p:nvPr/>
          </p:nvSpPr>
          <p:spPr>
            <a:xfrm>
              <a:off x="513025" y="3892631"/>
              <a:ext cx="125100" cy="31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4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54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54"/>
          <p:cNvSpPr txBox="1"/>
          <p:nvPr/>
        </p:nvSpPr>
        <p:spPr>
          <a:xfrm>
            <a:off x="292050" y="0"/>
            <a:ext cx="5614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Prowjob: How to write yours?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572" name="Google Shape;572;p54"/>
          <p:cNvGrpSpPr/>
          <p:nvPr/>
        </p:nvGrpSpPr>
        <p:grpSpPr>
          <a:xfrm>
            <a:off x="2092752" y="2421869"/>
            <a:ext cx="3984722" cy="197198"/>
            <a:chOff x="1129197" y="1032651"/>
            <a:chExt cx="16499885" cy="166806"/>
          </a:xfrm>
        </p:grpSpPr>
        <p:sp>
          <p:nvSpPr>
            <p:cNvPr id="573" name="Google Shape;573;p54"/>
            <p:cNvSpPr/>
            <p:nvPr/>
          </p:nvSpPr>
          <p:spPr>
            <a:xfrm>
              <a:off x="1129197" y="1032651"/>
              <a:ext cx="219300" cy="166800"/>
            </a:xfrm>
            <a:prstGeom prst="rightBracket">
              <a:avLst>
                <a:gd fmla="val 8333" name="adj"/>
              </a:avLst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74" name="Google Shape;574;p54"/>
            <p:cNvCxnSpPr>
              <a:stCxn id="573" idx="2"/>
            </p:cNvCxnSpPr>
            <p:nvPr/>
          </p:nvCxnSpPr>
          <p:spPr>
            <a:xfrm>
              <a:off x="1348497" y="1116051"/>
              <a:ext cx="1380600" cy="0"/>
            </a:xfrm>
            <a:prstGeom prst="straightConnector1">
              <a:avLst/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75" name="Google Shape;575;p54"/>
            <p:cNvSpPr txBox="1"/>
            <p:nvPr/>
          </p:nvSpPr>
          <p:spPr>
            <a:xfrm>
              <a:off x="2637781" y="1032657"/>
              <a:ext cx="149913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4285F4"/>
                  </a:solidFill>
                </a:rPr>
                <a:t>Run max this many job instances concurrently</a:t>
              </a:r>
              <a:endParaRPr b="1" sz="1200">
                <a:solidFill>
                  <a:srgbClr val="4285F4"/>
                </a:solidFill>
              </a:endParaRPr>
            </a:p>
          </p:txBody>
        </p:sp>
      </p:grpSp>
      <p:grpSp>
        <p:nvGrpSpPr>
          <p:cNvPr id="576" name="Google Shape;576;p54"/>
          <p:cNvGrpSpPr/>
          <p:nvPr/>
        </p:nvGrpSpPr>
        <p:grpSpPr>
          <a:xfrm>
            <a:off x="7870825" y="795850"/>
            <a:ext cx="1230000" cy="874000"/>
            <a:chOff x="5773925" y="1157600"/>
            <a:chExt cx="1230000" cy="874000"/>
          </a:xfrm>
        </p:grpSpPr>
        <p:sp>
          <p:nvSpPr>
            <p:cNvPr id="577" name="Google Shape;577;p54"/>
            <p:cNvSpPr/>
            <p:nvPr/>
          </p:nvSpPr>
          <p:spPr>
            <a:xfrm>
              <a:off x="5773925" y="1185050"/>
              <a:ext cx="125100" cy="1119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54"/>
            <p:cNvSpPr/>
            <p:nvPr/>
          </p:nvSpPr>
          <p:spPr>
            <a:xfrm>
              <a:off x="5773925" y="1660900"/>
              <a:ext cx="125100" cy="1119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54"/>
            <p:cNvSpPr/>
            <p:nvPr/>
          </p:nvSpPr>
          <p:spPr>
            <a:xfrm>
              <a:off x="5773925" y="1375800"/>
              <a:ext cx="125100" cy="1119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54"/>
            <p:cNvSpPr/>
            <p:nvPr/>
          </p:nvSpPr>
          <p:spPr>
            <a:xfrm>
              <a:off x="5773925" y="1892250"/>
              <a:ext cx="125100" cy="1119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54"/>
            <p:cNvSpPr txBox="1"/>
            <p:nvPr/>
          </p:nvSpPr>
          <p:spPr>
            <a:xfrm>
              <a:off x="5899025" y="11576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Common to ALL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82" name="Google Shape;582;p54"/>
            <p:cNvSpPr txBox="1"/>
            <p:nvPr/>
          </p:nvSpPr>
          <p:spPr>
            <a:xfrm>
              <a:off x="5899025" y="1402098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 and Postsubmits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83" name="Google Shape;583;p54"/>
            <p:cNvSpPr txBox="1"/>
            <p:nvPr/>
          </p:nvSpPr>
          <p:spPr>
            <a:xfrm>
              <a:off x="5899025" y="163345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Periodics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84" name="Google Shape;584;p54"/>
            <p:cNvSpPr txBox="1"/>
            <p:nvPr/>
          </p:nvSpPr>
          <p:spPr>
            <a:xfrm>
              <a:off x="5899025" y="18648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585" name="Google Shape;585;p54"/>
          <p:cNvGrpSpPr/>
          <p:nvPr/>
        </p:nvGrpSpPr>
        <p:grpSpPr>
          <a:xfrm>
            <a:off x="322300" y="795850"/>
            <a:ext cx="3828000" cy="3459600"/>
            <a:chOff x="322300" y="795850"/>
            <a:chExt cx="3828000" cy="3459600"/>
          </a:xfrm>
        </p:grpSpPr>
        <p:sp>
          <p:nvSpPr>
            <p:cNvPr id="586" name="Google Shape;586;p54"/>
            <p:cNvSpPr txBox="1"/>
            <p:nvPr/>
          </p:nvSpPr>
          <p:spPr>
            <a:xfrm>
              <a:off x="322300" y="795850"/>
              <a:ext cx="3828000" cy="3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presubmits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postsubmits: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periodics:</a:t>
              </a:r>
              <a:endParaRPr sz="850" u="sng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name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</a:t>
              </a:r>
              <a:endParaRPr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labels: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preset-foo-bar: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"true"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decorate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extra_refs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base_ref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main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always_run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max_concurrency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0000C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spec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{}</a:t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interval:</a:t>
              </a:r>
              <a:r>
                <a:rPr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1h</a:t>
              </a:r>
              <a:endParaRPr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run_if_changed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"qux/.*"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skip_report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context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        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trigger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"(?m)qux test this( please)?"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rerun_command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 test this please"</a:t>
              </a:r>
              <a:r>
                <a:rPr lang="en-GB" sz="850" u="sng">
                  <a:solidFill>
                    <a:srgbClr val="F8F8F8"/>
                  </a:solidFill>
                  <a:highlight>
                    <a:srgbClr val="F8F8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i="1" sz="850">
                <a:solidFill>
                  <a:srgbClr val="8F590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87" name="Google Shape;587;p54"/>
            <p:cNvSpPr/>
            <p:nvPr/>
          </p:nvSpPr>
          <p:spPr>
            <a:xfrm>
              <a:off x="513025" y="1341775"/>
              <a:ext cx="125100" cy="1401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54"/>
            <p:cNvSpPr/>
            <p:nvPr/>
          </p:nvSpPr>
          <p:spPr>
            <a:xfrm>
              <a:off x="513025" y="2840139"/>
              <a:ext cx="125100" cy="1668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54"/>
            <p:cNvSpPr/>
            <p:nvPr/>
          </p:nvSpPr>
          <p:spPr>
            <a:xfrm>
              <a:off x="513025" y="3104525"/>
              <a:ext cx="125100" cy="684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54"/>
            <p:cNvSpPr/>
            <p:nvPr/>
          </p:nvSpPr>
          <p:spPr>
            <a:xfrm>
              <a:off x="513025" y="3892631"/>
              <a:ext cx="125100" cy="31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5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55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55"/>
          <p:cNvSpPr txBox="1"/>
          <p:nvPr/>
        </p:nvSpPr>
        <p:spPr>
          <a:xfrm>
            <a:off x="292050" y="0"/>
            <a:ext cx="5614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Prowjob: How to write yours?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598" name="Google Shape;598;p55"/>
          <p:cNvGrpSpPr/>
          <p:nvPr/>
        </p:nvGrpSpPr>
        <p:grpSpPr>
          <a:xfrm>
            <a:off x="2092752" y="2561114"/>
            <a:ext cx="3984722" cy="197198"/>
            <a:chOff x="1129197" y="1032651"/>
            <a:chExt cx="16499885" cy="166806"/>
          </a:xfrm>
        </p:grpSpPr>
        <p:sp>
          <p:nvSpPr>
            <p:cNvPr id="599" name="Google Shape;599;p55"/>
            <p:cNvSpPr/>
            <p:nvPr/>
          </p:nvSpPr>
          <p:spPr>
            <a:xfrm>
              <a:off x="1129197" y="1032651"/>
              <a:ext cx="219300" cy="166800"/>
            </a:xfrm>
            <a:prstGeom prst="rightBracket">
              <a:avLst>
                <a:gd fmla="val 8333" name="adj"/>
              </a:avLst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00" name="Google Shape;600;p55"/>
            <p:cNvCxnSpPr>
              <a:stCxn id="599" idx="2"/>
            </p:cNvCxnSpPr>
            <p:nvPr/>
          </p:nvCxnSpPr>
          <p:spPr>
            <a:xfrm>
              <a:off x="1348497" y="1116051"/>
              <a:ext cx="1380600" cy="0"/>
            </a:xfrm>
            <a:prstGeom prst="straightConnector1">
              <a:avLst/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1" name="Google Shape;601;p55"/>
            <p:cNvSpPr txBox="1"/>
            <p:nvPr/>
          </p:nvSpPr>
          <p:spPr>
            <a:xfrm>
              <a:off x="2637781" y="1032657"/>
              <a:ext cx="149913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4285F4"/>
                  </a:solidFill>
                </a:rPr>
                <a:t>Valid Kubernetes pod spec</a:t>
              </a:r>
              <a:endParaRPr b="1" sz="1200">
                <a:solidFill>
                  <a:srgbClr val="4285F4"/>
                </a:solidFill>
              </a:endParaRPr>
            </a:p>
          </p:txBody>
        </p:sp>
      </p:grpSp>
      <p:grpSp>
        <p:nvGrpSpPr>
          <p:cNvPr id="602" name="Google Shape;602;p55"/>
          <p:cNvGrpSpPr/>
          <p:nvPr/>
        </p:nvGrpSpPr>
        <p:grpSpPr>
          <a:xfrm>
            <a:off x="7870825" y="795850"/>
            <a:ext cx="1230000" cy="874000"/>
            <a:chOff x="5773925" y="1157600"/>
            <a:chExt cx="1230000" cy="874000"/>
          </a:xfrm>
        </p:grpSpPr>
        <p:sp>
          <p:nvSpPr>
            <p:cNvPr id="603" name="Google Shape;603;p55"/>
            <p:cNvSpPr/>
            <p:nvPr/>
          </p:nvSpPr>
          <p:spPr>
            <a:xfrm>
              <a:off x="5773925" y="1185050"/>
              <a:ext cx="125100" cy="1119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55"/>
            <p:cNvSpPr/>
            <p:nvPr/>
          </p:nvSpPr>
          <p:spPr>
            <a:xfrm>
              <a:off x="5773925" y="1660900"/>
              <a:ext cx="125100" cy="1119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55"/>
            <p:cNvSpPr/>
            <p:nvPr/>
          </p:nvSpPr>
          <p:spPr>
            <a:xfrm>
              <a:off x="5773925" y="1375800"/>
              <a:ext cx="125100" cy="1119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55"/>
            <p:cNvSpPr/>
            <p:nvPr/>
          </p:nvSpPr>
          <p:spPr>
            <a:xfrm>
              <a:off x="5773925" y="1892250"/>
              <a:ext cx="125100" cy="1119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55"/>
            <p:cNvSpPr txBox="1"/>
            <p:nvPr/>
          </p:nvSpPr>
          <p:spPr>
            <a:xfrm>
              <a:off x="5899025" y="11576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Common to ALL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608" name="Google Shape;608;p55"/>
            <p:cNvSpPr txBox="1"/>
            <p:nvPr/>
          </p:nvSpPr>
          <p:spPr>
            <a:xfrm>
              <a:off x="5899025" y="1402098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 and Postsubmits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609" name="Google Shape;609;p55"/>
            <p:cNvSpPr txBox="1"/>
            <p:nvPr/>
          </p:nvSpPr>
          <p:spPr>
            <a:xfrm>
              <a:off x="5899025" y="163345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Periodics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610" name="Google Shape;610;p55"/>
            <p:cNvSpPr txBox="1"/>
            <p:nvPr/>
          </p:nvSpPr>
          <p:spPr>
            <a:xfrm>
              <a:off x="5899025" y="18648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611" name="Google Shape;611;p55"/>
          <p:cNvGrpSpPr/>
          <p:nvPr/>
        </p:nvGrpSpPr>
        <p:grpSpPr>
          <a:xfrm>
            <a:off x="322300" y="795850"/>
            <a:ext cx="3828000" cy="3459600"/>
            <a:chOff x="322300" y="795850"/>
            <a:chExt cx="3828000" cy="3459600"/>
          </a:xfrm>
        </p:grpSpPr>
        <p:sp>
          <p:nvSpPr>
            <p:cNvPr id="612" name="Google Shape;612;p55"/>
            <p:cNvSpPr txBox="1"/>
            <p:nvPr/>
          </p:nvSpPr>
          <p:spPr>
            <a:xfrm>
              <a:off x="322300" y="795850"/>
              <a:ext cx="3828000" cy="3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presubmits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postsubmits: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periodics:</a:t>
              </a:r>
              <a:endParaRPr sz="850" u="sng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name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</a:t>
              </a:r>
              <a:endParaRPr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labels: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preset-foo-bar: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"true"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decorate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extra_refs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base_ref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main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always_run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max_concurrency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0000C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spec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{}</a:t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interval:</a:t>
              </a:r>
              <a:r>
                <a:rPr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1h</a:t>
              </a:r>
              <a:endParaRPr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run_if_changed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"qux/.*"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skip_report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context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        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trigger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"(?m)qux test this( please)?"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rerun_command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 test this please"</a:t>
              </a:r>
              <a:r>
                <a:rPr lang="en-GB" sz="850" u="sng">
                  <a:solidFill>
                    <a:srgbClr val="F8F8F8"/>
                  </a:solidFill>
                  <a:highlight>
                    <a:srgbClr val="F8F8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i="1" sz="850">
                <a:solidFill>
                  <a:srgbClr val="8F590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513025" y="1341775"/>
              <a:ext cx="125100" cy="1401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55"/>
            <p:cNvSpPr/>
            <p:nvPr/>
          </p:nvSpPr>
          <p:spPr>
            <a:xfrm>
              <a:off x="513025" y="2840139"/>
              <a:ext cx="125100" cy="1668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55"/>
            <p:cNvSpPr/>
            <p:nvPr/>
          </p:nvSpPr>
          <p:spPr>
            <a:xfrm>
              <a:off x="513025" y="3104525"/>
              <a:ext cx="125100" cy="684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55"/>
            <p:cNvSpPr/>
            <p:nvPr/>
          </p:nvSpPr>
          <p:spPr>
            <a:xfrm>
              <a:off x="513025" y="3892631"/>
              <a:ext cx="125100" cy="31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6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56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56"/>
          <p:cNvSpPr txBox="1"/>
          <p:nvPr/>
        </p:nvSpPr>
        <p:spPr>
          <a:xfrm>
            <a:off x="292050" y="0"/>
            <a:ext cx="5614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Prowjob: How to write yours?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624" name="Google Shape;624;p56"/>
          <p:cNvGrpSpPr/>
          <p:nvPr/>
        </p:nvGrpSpPr>
        <p:grpSpPr>
          <a:xfrm>
            <a:off x="2092752" y="2789714"/>
            <a:ext cx="3984722" cy="197198"/>
            <a:chOff x="1129197" y="1032651"/>
            <a:chExt cx="16499885" cy="166806"/>
          </a:xfrm>
        </p:grpSpPr>
        <p:sp>
          <p:nvSpPr>
            <p:cNvPr id="625" name="Google Shape;625;p56"/>
            <p:cNvSpPr/>
            <p:nvPr/>
          </p:nvSpPr>
          <p:spPr>
            <a:xfrm>
              <a:off x="1129197" y="1032651"/>
              <a:ext cx="219300" cy="166800"/>
            </a:xfrm>
            <a:prstGeom prst="rightBracket">
              <a:avLst>
                <a:gd fmla="val 8333" name="adj"/>
              </a:avLst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26" name="Google Shape;626;p56"/>
            <p:cNvCxnSpPr>
              <a:stCxn id="625" idx="2"/>
            </p:cNvCxnSpPr>
            <p:nvPr/>
          </p:nvCxnSpPr>
          <p:spPr>
            <a:xfrm>
              <a:off x="1348497" y="1116051"/>
              <a:ext cx="1380600" cy="0"/>
            </a:xfrm>
            <a:prstGeom prst="straightConnector1">
              <a:avLst/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7" name="Google Shape;627;p56"/>
            <p:cNvSpPr txBox="1"/>
            <p:nvPr/>
          </p:nvSpPr>
          <p:spPr>
            <a:xfrm>
              <a:off x="2637781" y="1032657"/>
              <a:ext cx="149913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4285F4"/>
                  </a:solidFill>
                </a:rPr>
                <a:t>Frequency of the periodic job to run</a:t>
              </a:r>
              <a:endParaRPr b="1" sz="1200">
                <a:solidFill>
                  <a:srgbClr val="4285F4"/>
                </a:solidFill>
              </a:endParaRPr>
            </a:p>
          </p:txBody>
        </p:sp>
      </p:grpSp>
      <p:grpSp>
        <p:nvGrpSpPr>
          <p:cNvPr id="628" name="Google Shape;628;p56"/>
          <p:cNvGrpSpPr/>
          <p:nvPr/>
        </p:nvGrpSpPr>
        <p:grpSpPr>
          <a:xfrm>
            <a:off x="7870825" y="795850"/>
            <a:ext cx="1230000" cy="874000"/>
            <a:chOff x="5773925" y="1157600"/>
            <a:chExt cx="1230000" cy="874000"/>
          </a:xfrm>
        </p:grpSpPr>
        <p:sp>
          <p:nvSpPr>
            <p:cNvPr id="629" name="Google Shape;629;p56"/>
            <p:cNvSpPr/>
            <p:nvPr/>
          </p:nvSpPr>
          <p:spPr>
            <a:xfrm>
              <a:off x="5773925" y="1185050"/>
              <a:ext cx="125100" cy="1119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56"/>
            <p:cNvSpPr/>
            <p:nvPr/>
          </p:nvSpPr>
          <p:spPr>
            <a:xfrm>
              <a:off x="5773925" y="1660900"/>
              <a:ext cx="125100" cy="1119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56"/>
            <p:cNvSpPr/>
            <p:nvPr/>
          </p:nvSpPr>
          <p:spPr>
            <a:xfrm>
              <a:off x="5773925" y="1375800"/>
              <a:ext cx="125100" cy="1119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56"/>
            <p:cNvSpPr/>
            <p:nvPr/>
          </p:nvSpPr>
          <p:spPr>
            <a:xfrm>
              <a:off x="5773925" y="1892250"/>
              <a:ext cx="125100" cy="1119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56"/>
            <p:cNvSpPr txBox="1"/>
            <p:nvPr/>
          </p:nvSpPr>
          <p:spPr>
            <a:xfrm>
              <a:off x="5899025" y="11576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Common to ALL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634" name="Google Shape;634;p56"/>
            <p:cNvSpPr txBox="1"/>
            <p:nvPr/>
          </p:nvSpPr>
          <p:spPr>
            <a:xfrm>
              <a:off x="5899025" y="1402098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 and Postsubmits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635" name="Google Shape;635;p56"/>
            <p:cNvSpPr txBox="1"/>
            <p:nvPr/>
          </p:nvSpPr>
          <p:spPr>
            <a:xfrm>
              <a:off x="5899025" y="163345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Periodics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636" name="Google Shape;636;p56"/>
            <p:cNvSpPr txBox="1"/>
            <p:nvPr/>
          </p:nvSpPr>
          <p:spPr>
            <a:xfrm>
              <a:off x="5899025" y="18648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637" name="Google Shape;637;p56"/>
          <p:cNvGrpSpPr/>
          <p:nvPr/>
        </p:nvGrpSpPr>
        <p:grpSpPr>
          <a:xfrm>
            <a:off x="322300" y="795850"/>
            <a:ext cx="3828000" cy="3459600"/>
            <a:chOff x="322300" y="795850"/>
            <a:chExt cx="3828000" cy="3459600"/>
          </a:xfrm>
        </p:grpSpPr>
        <p:sp>
          <p:nvSpPr>
            <p:cNvPr id="638" name="Google Shape;638;p56"/>
            <p:cNvSpPr txBox="1"/>
            <p:nvPr/>
          </p:nvSpPr>
          <p:spPr>
            <a:xfrm>
              <a:off x="322300" y="795850"/>
              <a:ext cx="3828000" cy="3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presubmits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postsubmits: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periodics:</a:t>
              </a:r>
              <a:endParaRPr sz="850" u="sng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name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</a:t>
              </a:r>
              <a:endParaRPr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labels: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preset-foo-bar: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"true"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decorate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extra_refs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base_ref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main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always_run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max_concurrency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0000C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spec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{}</a:t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interval:</a:t>
              </a:r>
              <a:r>
                <a:rPr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1h</a:t>
              </a:r>
              <a:endParaRPr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run_if_changed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"qux/.*"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skip_report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context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        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trigger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"(?m)qux test this( please)?"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rerun_command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 test this please"</a:t>
              </a:r>
              <a:r>
                <a:rPr lang="en-GB" sz="850" u="sng">
                  <a:solidFill>
                    <a:srgbClr val="F8F8F8"/>
                  </a:solidFill>
                  <a:highlight>
                    <a:srgbClr val="F8F8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i="1" sz="850">
                <a:solidFill>
                  <a:srgbClr val="8F590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39" name="Google Shape;639;p56"/>
            <p:cNvSpPr/>
            <p:nvPr/>
          </p:nvSpPr>
          <p:spPr>
            <a:xfrm>
              <a:off x="513025" y="1341775"/>
              <a:ext cx="125100" cy="1401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56"/>
            <p:cNvSpPr/>
            <p:nvPr/>
          </p:nvSpPr>
          <p:spPr>
            <a:xfrm>
              <a:off x="513025" y="2840139"/>
              <a:ext cx="125100" cy="1668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56"/>
            <p:cNvSpPr/>
            <p:nvPr/>
          </p:nvSpPr>
          <p:spPr>
            <a:xfrm>
              <a:off x="513025" y="3104525"/>
              <a:ext cx="125100" cy="684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56"/>
            <p:cNvSpPr/>
            <p:nvPr/>
          </p:nvSpPr>
          <p:spPr>
            <a:xfrm>
              <a:off x="513025" y="3892631"/>
              <a:ext cx="125100" cy="31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7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57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57"/>
          <p:cNvSpPr txBox="1"/>
          <p:nvPr/>
        </p:nvSpPr>
        <p:spPr>
          <a:xfrm>
            <a:off x="292050" y="0"/>
            <a:ext cx="5614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Prowjob: How to write yours?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650" name="Google Shape;650;p57"/>
          <p:cNvGrpSpPr/>
          <p:nvPr/>
        </p:nvGrpSpPr>
        <p:grpSpPr>
          <a:xfrm>
            <a:off x="2473752" y="3074782"/>
            <a:ext cx="3335359" cy="197207"/>
            <a:chOff x="1129197" y="1032651"/>
            <a:chExt cx="13811011" cy="166813"/>
          </a:xfrm>
        </p:grpSpPr>
        <p:sp>
          <p:nvSpPr>
            <p:cNvPr id="651" name="Google Shape;651;p57"/>
            <p:cNvSpPr/>
            <p:nvPr/>
          </p:nvSpPr>
          <p:spPr>
            <a:xfrm>
              <a:off x="1129197" y="1032651"/>
              <a:ext cx="219300" cy="166800"/>
            </a:xfrm>
            <a:prstGeom prst="rightBracket">
              <a:avLst>
                <a:gd fmla="val 8333" name="adj"/>
              </a:avLst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52" name="Google Shape;652;p57"/>
            <p:cNvCxnSpPr>
              <a:stCxn id="651" idx="2"/>
            </p:cNvCxnSpPr>
            <p:nvPr/>
          </p:nvCxnSpPr>
          <p:spPr>
            <a:xfrm>
              <a:off x="1348497" y="1116051"/>
              <a:ext cx="1380600" cy="0"/>
            </a:xfrm>
            <a:prstGeom prst="straightConnector1">
              <a:avLst/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3" name="Google Shape;653;p57"/>
            <p:cNvSpPr txBox="1"/>
            <p:nvPr/>
          </p:nvSpPr>
          <p:spPr>
            <a:xfrm>
              <a:off x="2637808" y="1032664"/>
              <a:ext cx="123024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4285F4"/>
                  </a:solidFill>
                </a:rPr>
                <a:t>Run if regex condition is met</a:t>
              </a:r>
              <a:endParaRPr b="1" sz="1200">
                <a:solidFill>
                  <a:srgbClr val="4285F4"/>
                </a:solidFill>
              </a:endParaRPr>
            </a:p>
          </p:txBody>
        </p:sp>
      </p:grpSp>
      <p:grpSp>
        <p:nvGrpSpPr>
          <p:cNvPr id="654" name="Google Shape;654;p57"/>
          <p:cNvGrpSpPr/>
          <p:nvPr/>
        </p:nvGrpSpPr>
        <p:grpSpPr>
          <a:xfrm>
            <a:off x="7870825" y="795850"/>
            <a:ext cx="1230000" cy="874000"/>
            <a:chOff x="5773925" y="1157600"/>
            <a:chExt cx="1230000" cy="874000"/>
          </a:xfrm>
        </p:grpSpPr>
        <p:sp>
          <p:nvSpPr>
            <p:cNvPr id="655" name="Google Shape;655;p57"/>
            <p:cNvSpPr/>
            <p:nvPr/>
          </p:nvSpPr>
          <p:spPr>
            <a:xfrm>
              <a:off x="5773925" y="1185050"/>
              <a:ext cx="125100" cy="1119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57"/>
            <p:cNvSpPr/>
            <p:nvPr/>
          </p:nvSpPr>
          <p:spPr>
            <a:xfrm>
              <a:off x="5773925" y="1660900"/>
              <a:ext cx="125100" cy="1119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57"/>
            <p:cNvSpPr/>
            <p:nvPr/>
          </p:nvSpPr>
          <p:spPr>
            <a:xfrm>
              <a:off x="5773925" y="1375800"/>
              <a:ext cx="125100" cy="1119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57"/>
            <p:cNvSpPr/>
            <p:nvPr/>
          </p:nvSpPr>
          <p:spPr>
            <a:xfrm>
              <a:off x="5773925" y="1892250"/>
              <a:ext cx="125100" cy="1119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57"/>
            <p:cNvSpPr txBox="1"/>
            <p:nvPr/>
          </p:nvSpPr>
          <p:spPr>
            <a:xfrm>
              <a:off x="5899025" y="11576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Common to ALL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660" name="Google Shape;660;p57"/>
            <p:cNvSpPr txBox="1"/>
            <p:nvPr/>
          </p:nvSpPr>
          <p:spPr>
            <a:xfrm>
              <a:off x="5899025" y="1402098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 and Postsubmits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661" name="Google Shape;661;p57"/>
            <p:cNvSpPr txBox="1"/>
            <p:nvPr/>
          </p:nvSpPr>
          <p:spPr>
            <a:xfrm>
              <a:off x="5899025" y="163345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Periodics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662" name="Google Shape;662;p57"/>
            <p:cNvSpPr txBox="1"/>
            <p:nvPr/>
          </p:nvSpPr>
          <p:spPr>
            <a:xfrm>
              <a:off x="5899025" y="18648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663" name="Google Shape;663;p57"/>
          <p:cNvGrpSpPr/>
          <p:nvPr/>
        </p:nvGrpSpPr>
        <p:grpSpPr>
          <a:xfrm>
            <a:off x="322300" y="795850"/>
            <a:ext cx="3828000" cy="3459600"/>
            <a:chOff x="322300" y="795850"/>
            <a:chExt cx="3828000" cy="3459600"/>
          </a:xfrm>
        </p:grpSpPr>
        <p:sp>
          <p:nvSpPr>
            <p:cNvPr id="664" name="Google Shape;664;p57"/>
            <p:cNvSpPr txBox="1"/>
            <p:nvPr/>
          </p:nvSpPr>
          <p:spPr>
            <a:xfrm>
              <a:off x="322300" y="795850"/>
              <a:ext cx="3828000" cy="3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presubmits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postsubmits: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periodics:</a:t>
              </a:r>
              <a:endParaRPr sz="850" u="sng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name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</a:t>
              </a:r>
              <a:endParaRPr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labels: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preset-foo-bar: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"true"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decorate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extra_refs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base_ref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main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always_run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max_concurrency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0000C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spec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{}</a:t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interval:</a:t>
              </a:r>
              <a:r>
                <a:rPr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1h</a:t>
              </a:r>
              <a:endParaRPr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run_if_changed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"qux/.*"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skip_report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context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        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trigger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"(?m)qux test this( please)?"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rerun_command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 test this please"</a:t>
              </a:r>
              <a:r>
                <a:rPr lang="en-GB" sz="850" u="sng">
                  <a:solidFill>
                    <a:srgbClr val="F8F8F8"/>
                  </a:solidFill>
                  <a:highlight>
                    <a:srgbClr val="F8F8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i="1" sz="850">
                <a:solidFill>
                  <a:srgbClr val="8F590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65" name="Google Shape;665;p57"/>
            <p:cNvSpPr/>
            <p:nvPr/>
          </p:nvSpPr>
          <p:spPr>
            <a:xfrm>
              <a:off x="513025" y="1341775"/>
              <a:ext cx="125100" cy="1401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57"/>
            <p:cNvSpPr/>
            <p:nvPr/>
          </p:nvSpPr>
          <p:spPr>
            <a:xfrm>
              <a:off x="513025" y="2840139"/>
              <a:ext cx="125100" cy="1668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57"/>
            <p:cNvSpPr/>
            <p:nvPr/>
          </p:nvSpPr>
          <p:spPr>
            <a:xfrm>
              <a:off x="513025" y="3104525"/>
              <a:ext cx="125100" cy="684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57"/>
            <p:cNvSpPr/>
            <p:nvPr/>
          </p:nvSpPr>
          <p:spPr>
            <a:xfrm>
              <a:off x="513025" y="3892631"/>
              <a:ext cx="125100" cy="31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-50" y="0"/>
            <a:ext cx="9129600" cy="43674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1348500" y="2131050"/>
            <a:ext cx="64470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chemeClr val="lt1"/>
                </a:solidFill>
              </a:rPr>
              <a:t>Prow: What and Why?</a:t>
            </a:r>
            <a:endParaRPr b="1"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8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58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58"/>
          <p:cNvSpPr txBox="1"/>
          <p:nvPr/>
        </p:nvSpPr>
        <p:spPr>
          <a:xfrm>
            <a:off x="292050" y="0"/>
            <a:ext cx="5614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Prowjob: How to write yours?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676" name="Google Shape;676;p58"/>
          <p:cNvGrpSpPr/>
          <p:nvPr/>
        </p:nvGrpSpPr>
        <p:grpSpPr>
          <a:xfrm>
            <a:off x="2397552" y="3220605"/>
            <a:ext cx="3335359" cy="197207"/>
            <a:chOff x="1129197" y="1032651"/>
            <a:chExt cx="13811011" cy="166813"/>
          </a:xfrm>
        </p:grpSpPr>
        <p:sp>
          <p:nvSpPr>
            <p:cNvPr id="677" name="Google Shape;677;p58"/>
            <p:cNvSpPr/>
            <p:nvPr/>
          </p:nvSpPr>
          <p:spPr>
            <a:xfrm>
              <a:off x="1129197" y="1032651"/>
              <a:ext cx="219300" cy="166800"/>
            </a:xfrm>
            <a:prstGeom prst="rightBracket">
              <a:avLst>
                <a:gd fmla="val 8333" name="adj"/>
              </a:avLst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8" name="Google Shape;678;p58"/>
            <p:cNvCxnSpPr>
              <a:stCxn id="677" idx="2"/>
            </p:cNvCxnSpPr>
            <p:nvPr/>
          </p:nvCxnSpPr>
          <p:spPr>
            <a:xfrm>
              <a:off x="1348497" y="1116051"/>
              <a:ext cx="1380600" cy="0"/>
            </a:xfrm>
            <a:prstGeom prst="straightConnector1">
              <a:avLst/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9" name="Google Shape;679;p58"/>
            <p:cNvSpPr txBox="1"/>
            <p:nvPr/>
          </p:nvSpPr>
          <p:spPr>
            <a:xfrm>
              <a:off x="2637808" y="1032664"/>
              <a:ext cx="123024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4285F4"/>
                  </a:solidFill>
                </a:rPr>
                <a:t>Skip(or not) setting a Github status </a:t>
              </a:r>
              <a:endParaRPr b="1" sz="1200">
                <a:solidFill>
                  <a:srgbClr val="4285F4"/>
                </a:solidFill>
              </a:endParaRPr>
            </a:p>
          </p:txBody>
        </p:sp>
      </p:grpSp>
      <p:grpSp>
        <p:nvGrpSpPr>
          <p:cNvPr id="680" name="Google Shape;680;p58"/>
          <p:cNvGrpSpPr/>
          <p:nvPr/>
        </p:nvGrpSpPr>
        <p:grpSpPr>
          <a:xfrm>
            <a:off x="7870825" y="795850"/>
            <a:ext cx="1230000" cy="874000"/>
            <a:chOff x="5773925" y="1157600"/>
            <a:chExt cx="1230000" cy="874000"/>
          </a:xfrm>
        </p:grpSpPr>
        <p:sp>
          <p:nvSpPr>
            <p:cNvPr id="681" name="Google Shape;681;p58"/>
            <p:cNvSpPr/>
            <p:nvPr/>
          </p:nvSpPr>
          <p:spPr>
            <a:xfrm>
              <a:off x="5773925" y="1185050"/>
              <a:ext cx="125100" cy="1119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58"/>
            <p:cNvSpPr/>
            <p:nvPr/>
          </p:nvSpPr>
          <p:spPr>
            <a:xfrm>
              <a:off x="5773925" y="1660900"/>
              <a:ext cx="125100" cy="1119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58"/>
            <p:cNvSpPr/>
            <p:nvPr/>
          </p:nvSpPr>
          <p:spPr>
            <a:xfrm>
              <a:off x="5773925" y="1375800"/>
              <a:ext cx="125100" cy="1119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58"/>
            <p:cNvSpPr/>
            <p:nvPr/>
          </p:nvSpPr>
          <p:spPr>
            <a:xfrm>
              <a:off x="5773925" y="1892250"/>
              <a:ext cx="125100" cy="1119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58"/>
            <p:cNvSpPr txBox="1"/>
            <p:nvPr/>
          </p:nvSpPr>
          <p:spPr>
            <a:xfrm>
              <a:off x="5899025" y="11576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Common to ALL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686" name="Google Shape;686;p58"/>
            <p:cNvSpPr txBox="1"/>
            <p:nvPr/>
          </p:nvSpPr>
          <p:spPr>
            <a:xfrm>
              <a:off x="5899025" y="1402098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 and Postsubmits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687" name="Google Shape;687;p58"/>
            <p:cNvSpPr txBox="1"/>
            <p:nvPr/>
          </p:nvSpPr>
          <p:spPr>
            <a:xfrm>
              <a:off x="5899025" y="163345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Periodics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688" name="Google Shape;688;p58"/>
            <p:cNvSpPr txBox="1"/>
            <p:nvPr/>
          </p:nvSpPr>
          <p:spPr>
            <a:xfrm>
              <a:off x="5899025" y="18648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689" name="Google Shape;689;p58"/>
          <p:cNvGrpSpPr/>
          <p:nvPr/>
        </p:nvGrpSpPr>
        <p:grpSpPr>
          <a:xfrm>
            <a:off x="322300" y="795850"/>
            <a:ext cx="3828000" cy="3459600"/>
            <a:chOff x="322300" y="795850"/>
            <a:chExt cx="3828000" cy="3459600"/>
          </a:xfrm>
        </p:grpSpPr>
        <p:sp>
          <p:nvSpPr>
            <p:cNvPr id="690" name="Google Shape;690;p58"/>
            <p:cNvSpPr txBox="1"/>
            <p:nvPr/>
          </p:nvSpPr>
          <p:spPr>
            <a:xfrm>
              <a:off x="322300" y="795850"/>
              <a:ext cx="3828000" cy="3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presubmits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postsubmits: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periodics:</a:t>
              </a:r>
              <a:endParaRPr sz="850" u="sng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name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</a:t>
              </a:r>
              <a:endParaRPr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labels: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preset-foo-bar: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"true"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decorate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extra_refs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base_ref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main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always_run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max_concurrency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0000C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spec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{}</a:t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interval:</a:t>
              </a:r>
              <a:r>
                <a:rPr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1h</a:t>
              </a:r>
              <a:endParaRPr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run_if_changed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"qux/.*"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skip_report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context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        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trigger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"(?m)qux test this( please)?"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rerun_command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 test this please"</a:t>
              </a:r>
              <a:r>
                <a:rPr lang="en-GB" sz="850" u="sng">
                  <a:solidFill>
                    <a:srgbClr val="F8F8F8"/>
                  </a:solidFill>
                  <a:highlight>
                    <a:srgbClr val="F8F8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i="1" sz="850">
                <a:solidFill>
                  <a:srgbClr val="8F590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91" name="Google Shape;691;p58"/>
            <p:cNvSpPr/>
            <p:nvPr/>
          </p:nvSpPr>
          <p:spPr>
            <a:xfrm>
              <a:off x="513025" y="1341775"/>
              <a:ext cx="125100" cy="1401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58"/>
            <p:cNvSpPr/>
            <p:nvPr/>
          </p:nvSpPr>
          <p:spPr>
            <a:xfrm>
              <a:off x="513025" y="2840139"/>
              <a:ext cx="125100" cy="1668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58"/>
            <p:cNvSpPr/>
            <p:nvPr/>
          </p:nvSpPr>
          <p:spPr>
            <a:xfrm>
              <a:off x="513025" y="3104525"/>
              <a:ext cx="125100" cy="684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58"/>
            <p:cNvSpPr/>
            <p:nvPr/>
          </p:nvSpPr>
          <p:spPr>
            <a:xfrm>
              <a:off x="513025" y="3892631"/>
              <a:ext cx="125100" cy="31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9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59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59"/>
          <p:cNvSpPr txBox="1"/>
          <p:nvPr/>
        </p:nvSpPr>
        <p:spPr>
          <a:xfrm>
            <a:off x="292050" y="0"/>
            <a:ext cx="5614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Prowjob: How to write yours?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702" name="Google Shape;702;p59"/>
          <p:cNvGrpSpPr/>
          <p:nvPr/>
        </p:nvGrpSpPr>
        <p:grpSpPr>
          <a:xfrm>
            <a:off x="2397552" y="3329692"/>
            <a:ext cx="3335359" cy="197207"/>
            <a:chOff x="1129197" y="1032651"/>
            <a:chExt cx="13811011" cy="166813"/>
          </a:xfrm>
        </p:grpSpPr>
        <p:sp>
          <p:nvSpPr>
            <p:cNvPr id="703" name="Google Shape;703;p59"/>
            <p:cNvSpPr/>
            <p:nvPr/>
          </p:nvSpPr>
          <p:spPr>
            <a:xfrm>
              <a:off x="1129197" y="1032651"/>
              <a:ext cx="219300" cy="166800"/>
            </a:xfrm>
            <a:prstGeom prst="rightBracket">
              <a:avLst>
                <a:gd fmla="val 8333" name="adj"/>
              </a:avLst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4" name="Google Shape;704;p59"/>
            <p:cNvCxnSpPr>
              <a:stCxn id="703" idx="2"/>
            </p:cNvCxnSpPr>
            <p:nvPr/>
          </p:nvCxnSpPr>
          <p:spPr>
            <a:xfrm>
              <a:off x="1348497" y="1116051"/>
              <a:ext cx="1380600" cy="0"/>
            </a:xfrm>
            <a:prstGeom prst="straightConnector1">
              <a:avLst/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5" name="Google Shape;705;p59"/>
            <p:cNvSpPr txBox="1"/>
            <p:nvPr/>
          </p:nvSpPr>
          <p:spPr>
            <a:xfrm>
              <a:off x="2637808" y="1032664"/>
              <a:ext cx="123024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4285F4"/>
                  </a:solidFill>
                </a:rPr>
                <a:t>Status context, same as job name. </a:t>
              </a:r>
              <a:endParaRPr b="1" sz="1200">
                <a:solidFill>
                  <a:srgbClr val="4285F4"/>
                </a:solidFill>
              </a:endParaRPr>
            </a:p>
          </p:txBody>
        </p:sp>
      </p:grpSp>
      <p:grpSp>
        <p:nvGrpSpPr>
          <p:cNvPr id="706" name="Google Shape;706;p59"/>
          <p:cNvGrpSpPr/>
          <p:nvPr/>
        </p:nvGrpSpPr>
        <p:grpSpPr>
          <a:xfrm>
            <a:off x="7870825" y="795850"/>
            <a:ext cx="1230000" cy="874000"/>
            <a:chOff x="5773925" y="1157600"/>
            <a:chExt cx="1230000" cy="874000"/>
          </a:xfrm>
        </p:grpSpPr>
        <p:sp>
          <p:nvSpPr>
            <p:cNvPr id="707" name="Google Shape;707;p59"/>
            <p:cNvSpPr/>
            <p:nvPr/>
          </p:nvSpPr>
          <p:spPr>
            <a:xfrm>
              <a:off x="5773925" y="1185050"/>
              <a:ext cx="125100" cy="1119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59"/>
            <p:cNvSpPr/>
            <p:nvPr/>
          </p:nvSpPr>
          <p:spPr>
            <a:xfrm>
              <a:off x="5773925" y="1660900"/>
              <a:ext cx="125100" cy="1119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59"/>
            <p:cNvSpPr/>
            <p:nvPr/>
          </p:nvSpPr>
          <p:spPr>
            <a:xfrm>
              <a:off x="5773925" y="1375800"/>
              <a:ext cx="125100" cy="1119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5773925" y="1892250"/>
              <a:ext cx="125100" cy="1119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59"/>
            <p:cNvSpPr txBox="1"/>
            <p:nvPr/>
          </p:nvSpPr>
          <p:spPr>
            <a:xfrm>
              <a:off x="5899025" y="11576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Common to ALL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712" name="Google Shape;712;p59"/>
            <p:cNvSpPr txBox="1"/>
            <p:nvPr/>
          </p:nvSpPr>
          <p:spPr>
            <a:xfrm>
              <a:off x="5899025" y="1402098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 and Postsubmits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713" name="Google Shape;713;p59"/>
            <p:cNvSpPr txBox="1"/>
            <p:nvPr/>
          </p:nvSpPr>
          <p:spPr>
            <a:xfrm>
              <a:off x="5899025" y="163345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Periodics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714" name="Google Shape;714;p59"/>
            <p:cNvSpPr txBox="1"/>
            <p:nvPr/>
          </p:nvSpPr>
          <p:spPr>
            <a:xfrm>
              <a:off x="5899025" y="18648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715" name="Google Shape;715;p59"/>
          <p:cNvGrpSpPr/>
          <p:nvPr/>
        </p:nvGrpSpPr>
        <p:grpSpPr>
          <a:xfrm>
            <a:off x="322300" y="795850"/>
            <a:ext cx="3828000" cy="3459600"/>
            <a:chOff x="322300" y="795850"/>
            <a:chExt cx="3828000" cy="3459600"/>
          </a:xfrm>
        </p:grpSpPr>
        <p:sp>
          <p:nvSpPr>
            <p:cNvPr id="716" name="Google Shape;716;p59"/>
            <p:cNvSpPr txBox="1"/>
            <p:nvPr/>
          </p:nvSpPr>
          <p:spPr>
            <a:xfrm>
              <a:off x="322300" y="795850"/>
              <a:ext cx="3828000" cy="3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presubmits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postsubmits: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periodics:</a:t>
              </a:r>
              <a:endParaRPr sz="850" u="sng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name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</a:t>
              </a:r>
              <a:endParaRPr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labels: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preset-foo-bar: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"true"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decorate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extra_refs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base_ref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main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always_run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max_concurrency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0000C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spec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{}</a:t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interval:</a:t>
              </a:r>
              <a:r>
                <a:rPr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1h</a:t>
              </a:r>
              <a:endParaRPr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run_if_changed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"qux/.*"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skip_report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context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        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trigger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"(?m)qux test this( please)?"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rerun_command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 test this please"</a:t>
              </a:r>
              <a:r>
                <a:rPr lang="en-GB" sz="850" u="sng">
                  <a:solidFill>
                    <a:srgbClr val="F8F8F8"/>
                  </a:solidFill>
                  <a:highlight>
                    <a:srgbClr val="F8F8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i="1" sz="850">
                <a:solidFill>
                  <a:srgbClr val="8F590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17" name="Google Shape;717;p59"/>
            <p:cNvSpPr/>
            <p:nvPr/>
          </p:nvSpPr>
          <p:spPr>
            <a:xfrm>
              <a:off x="513025" y="1341775"/>
              <a:ext cx="125100" cy="1401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513025" y="2840139"/>
              <a:ext cx="125100" cy="1668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513025" y="3104525"/>
              <a:ext cx="125100" cy="684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59"/>
            <p:cNvSpPr/>
            <p:nvPr/>
          </p:nvSpPr>
          <p:spPr>
            <a:xfrm>
              <a:off x="513025" y="3892631"/>
              <a:ext cx="125100" cy="31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0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0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60"/>
          <p:cNvSpPr txBox="1"/>
          <p:nvPr/>
        </p:nvSpPr>
        <p:spPr>
          <a:xfrm>
            <a:off x="292050" y="0"/>
            <a:ext cx="5614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Prowjob: How to write yours?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728" name="Google Shape;728;p60"/>
          <p:cNvGrpSpPr/>
          <p:nvPr/>
        </p:nvGrpSpPr>
        <p:grpSpPr>
          <a:xfrm>
            <a:off x="2397551" y="3505747"/>
            <a:ext cx="3960522" cy="260320"/>
            <a:chOff x="1129191" y="979385"/>
            <a:chExt cx="16399676" cy="220200"/>
          </a:xfrm>
        </p:grpSpPr>
        <p:sp>
          <p:nvSpPr>
            <p:cNvPr id="729" name="Google Shape;729;p60"/>
            <p:cNvSpPr/>
            <p:nvPr/>
          </p:nvSpPr>
          <p:spPr>
            <a:xfrm>
              <a:off x="1129191" y="979385"/>
              <a:ext cx="219300" cy="220200"/>
            </a:xfrm>
            <a:prstGeom prst="rightBracket">
              <a:avLst>
                <a:gd fmla="val 8333" name="adj"/>
              </a:avLst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30" name="Google Shape;730;p60"/>
            <p:cNvCxnSpPr>
              <a:stCxn id="729" idx="2"/>
            </p:cNvCxnSpPr>
            <p:nvPr/>
          </p:nvCxnSpPr>
          <p:spPr>
            <a:xfrm>
              <a:off x="1348491" y="1089485"/>
              <a:ext cx="1380600" cy="0"/>
            </a:xfrm>
            <a:prstGeom prst="straightConnector1">
              <a:avLst/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31" name="Google Shape;731;p60"/>
            <p:cNvSpPr txBox="1"/>
            <p:nvPr/>
          </p:nvSpPr>
          <p:spPr>
            <a:xfrm>
              <a:off x="2737367" y="1006079"/>
              <a:ext cx="147915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4285F4"/>
                  </a:solidFill>
                </a:rPr>
                <a:t>List branches to run/skip, not used together</a:t>
              </a:r>
              <a:endParaRPr b="1" sz="1200">
                <a:solidFill>
                  <a:srgbClr val="4285F4"/>
                </a:solidFill>
              </a:endParaRPr>
            </a:p>
          </p:txBody>
        </p:sp>
      </p:grpSp>
      <p:grpSp>
        <p:nvGrpSpPr>
          <p:cNvPr id="732" name="Google Shape;732;p60"/>
          <p:cNvGrpSpPr/>
          <p:nvPr/>
        </p:nvGrpSpPr>
        <p:grpSpPr>
          <a:xfrm>
            <a:off x="7870825" y="795850"/>
            <a:ext cx="1230000" cy="874000"/>
            <a:chOff x="5773925" y="1157600"/>
            <a:chExt cx="1230000" cy="874000"/>
          </a:xfrm>
        </p:grpSpPr>
        <p:sp>
          <p:nvSpPr>
            <p:cNvPr id="733" name="Google Shape;733;p60"/>
            <p:cNvSpPr/>
            <p:nvPr/>
          </p:nvSpPr>
          <p:spPr>
            <a:xfrm>
              <a:off x="5773925" y="1185050"/>
              <a:ext cx="125100" cy="1119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60"/>
            <p:cNvSpPr/>
            <p:nvPr/>
          </p:nvSpPr>
          <p:spPr>
            <a:xfrm>
              <a:off x="5773925" y="1660900"/>
              <a:ext cx="125100" cy="1119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60"/>
            <p:cNvSpPr/>
            <p:nvPr/>
          </p:nvSpPr>
          <p:spPr>
            <a:xfrm>
              <a:off x="5773925" y="1375800"/>
              <a:ext cx="125100" cy="1119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60"/>
            <p:cNvSpPr/>
            <p:nvPr/>
          </p:nvSpPr>
          <p:spPr>
            <a:xfrm>
              <a:off x="5773925" y="1892250"/>
              <a:ext cx="125100" cy="1119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60"/>
            <p:cNvSpPr txBox="1"/>
            <p:nvPr/>
          </p:nvSpPr>
          <p:spPr>
            <a:xfrm>
              <a:off x="5899025" y="11576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Common to ALL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738" name="Google Shape;738;p60"/>
            <p:cNvSpPr txBox="1"/>
            <p:nvPr/>
          </p:nvSpPr>
          <p:spPr>
            <a:xfrm>
              <a:off x="5899025" y="1402098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 and Postsubmits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739" name="Google Shape;739;p60"/>
            <p:cNvSpPr txBox="1"/>
            <p:nvPr/>
          </p:nvSpPr>
          <p:spPr>
            <a:xfrm>
              <a:off x="5899025" y="163345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Periodics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740" name="Google Shape;740;p60"/>
            <p:cNvSpPr txBox="1"/>
            <p:nvPr/>
          </p:nvSpPr>
          <p:spPr>
            <a:xfrm>
              <a:off x="5899025" y="18648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741" name="Google Shape;741;p60"/>
          <p:cNvGrpSpPr/>
          <p:nvPr/>
        </p:nvGrpSpPr>
        <p:grpSpPr>
          <a:xfrm>
            <a:off x="322300" y="795850"/>
            <a:ext cx="3828000" cy="3459600"/>
            <a:chOff x="322300" y="795850"/>
            <a:chExt cx="3828000" cy="3459600"/>
          </a:xfrm>
        </p:grpSpPr>
        <p:sp>
          <p:nvSpPr>
            <p:cNvPr id="742" name="Google Shape;742;p60"/>
            <p:cNvSpPr txBox="1"/>
            <p:nvPr/>
          </p:nvSpPr>
          <p:spPr>
            <a:xfrm>
              <a:off x="322300" y="795850"/>
              <a:ext cx="3828000" cy="3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presubmits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postsubmits: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periodics:</a:t>
              </a:r>
              <a:endParaRPr sz="850" u="sng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name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</a:t>
              </a:r>
              <a:endParaRPr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labels: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preset-foo-bar: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"true"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decorate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extra_refs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base_ref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main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always_run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max_concurrency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0000C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spec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{}</a:t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interval:</a:t>
              </a:r>
              <a:r>
                <a:rPr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1h</a:t>
              </a:r>
              <a:endParaRPr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run_if_changed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"qux/.*"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skip_report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context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        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trigger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"(?m)qux test this( please)?"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rerun_command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 test this please"</a:t>
              </a:r>
              <a:r>
                <a:rPr lang="en-GB" sz="850" u="sng">
                  <a:solidFill>
                    <a:srgbClr val="F8F8F8"/>
                  </a:solidFill>
                  <a:highlight>
                    <a:srgbClr val="F8F8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i="1" sz="850">
                <a:solidFill>
                  <a:srgbClr val="8F590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43" name="Google Shape;743;p60"/>
            <p:cNvSpPr/>
            <p:nvPr/>
          </p:nvSpPr>
          <p:spPr>
            <a:xfrm>
              <a:off x="513025" y="1341775"/>
              <a:ext cx="125100" cy="1401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60"/>
            <p:cNvSpPr/>
            <p:nvPr/>
          </p:nvSpPr>
          <p:spPr>
            <a:xfrm>
              <a:off x="513025" y="2840139"/>
              <a:ext cx="125100" cy="1668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60"/>
            <p:cNvSpPr/>
            <p:nvPr/>
          </p:nvSpPr>
          <p:spPr>
            <a:xfrm>
              <a:off x="513025" y="3104525"/>
              <a:ext cx="125100" cy="684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60"/>
            <p:cNvSpPr/>
            <p:nvPr/>
          </p:nvSpPr>
          <p:spPr>
            <a:xfrm>
              <a:off x="513025" y="3892631"/>
              <a:ext cx="125100" cy="31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61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61"/>
          <p:cNvSpPr txBox="1"/>
          <p:nvPr/>
        </p:nvSpPr>
        <p:spPr>
          <a:xfrm>
            <a:off x="292050" y="0"/>
            <a:ext cx="5614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Prowjob: How to write yours?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754" name="Google Shape;754;p61"/>
          <p:cNvGrpSpPr/>
          <p:nvPr/>
        </p:nvGrpSpPr>
        <p:grpSpPr>
          <a:xfrm>
            <a:off x="3540551" y="3884019"/>
            <a:ext cx="3960522" cy="260320"/>
            <a:chOff x="1129191" y="979385"/>
            <a:chExt cx="16399676" cy="220200"/>
          </a:xfrm>
        </p:grpSpPr>
        <p:sp>
          <p:nvSpPr>
            <p:cNvPr id="755" name="Google Shape;755;p61"/>
            <p:cNvSpPr/>
            <p:nvPr/>
          </p:nvSpPr>
          <p:spPr>
            <a:xfrm>
              <a:off x="1129191" y="979385"/>
              <a:ext cx="219300" cy="220200"/>
            </a:xfrm>
            <a:prstGeom prst="rightBracket">
              <a:avLst>
                <a:gd fmla="val 8333" name="adj"/>
              </a:avLst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6" name="Google Shape;756;p61"/>
            <p:cNvCxnSpPr>
              <a:stCxn id="755" idx="2"/>
            </p:cNvCxnSpPr>
            <p:nvPr/>
          </p:nvCxnSpPr>
          <p:spPr>
            <a:xfrm>
              <a:off x="1348491" y="1089485"/>
              <a:ext cx="1380600" cy="0"/>
            </a:xfrm>
            <a:prstGeom prst="straightConnector1">
              <a:avLst/>
            </a:prstGeom>
            <a:noFill/>
            <a:ln cap="flat" cmpd="sng" w="3810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57" name="Google Shape;757;p61"/>
            <p:cNvSpPr txBox="1"/>
            <p:nvPr/>
          </p:nvSpPr>
          <p:spPr>
            <a:xfrm>
              <a:off x="2737367" y="1006079"/>
              <a:ext cx="147915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4285F4"/>
                  </a:solidFill>
                </a:rPr>
                <a:t>The trigger regex </a:t>
              </a:r>
              <a:r>
                <a:rPr b="1" lang="en-GB" sz="1200">
                  <a:solidFill>
                    <a:srgbClr val="4285F4"/>
                  </a:solidFill>
                </a:rPr>
                <a:t>should</a:t>
              </a:r>
              <a:r>
                <a:rPr b="1" lang="en-GB" sz="1200">
                  <a:solidFill>
                    <a:srgbClr val="4285F4"/>
                  </a:solidFill>
                </a:rPr>
                <a:t> match the rerun_command for use to trigger via chatops</a:t>
              </a:r>
              <a:endParaRPr b="1" sz="1200">
                <a:solidFill>
                  <a:srgbClr val="4285F4"/>
                </a:solidFill>
              </a:endParaRPr>
            </a:p>
          </p:txBody>
        </p:sp>
      </p:grpSp>
      <p:grpSp>
        <p:nvGrpSpPr>
          <p:cNvPr id="758" name="Google Shape;758;p61"/>
          <p:cNvGrpSpPr/>
          <p:nvPr/>
        </p:nvGrpSpPr>
        <p:grpSpPr>
          <a:xfrm>
            <a:off x="7870825" y="795850"/>
            <a:ext cx="1230000" cy="874000"/>
            <a:chOff x="5773925" y="1157600"/>
            <a:chExt cx="1230000" cy="874000"/>
          </a:xfrm>
        </p:grpSpPr>
        <p:sp>
          <p:nvSpPr>
            <p:cNvPr id="759" name="Google Shape;759;p61"/>
            <p:cNvSpPr/>
            <p:nvPr/>
          </p:nvSpPr>
          <p:spPr>
            <a:xfrm>
              <a:off x="5773925" y="1185050"/>
              <a:ext cx="125100" cy="1119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61"/>
            <p:cNvSpPr/>
            <p:nvPr/>
          </p:nvSpPr>
          <p:spPr>
            <a:xfrm>
              <a:off x="5773925" y="1660900"/>
              <a:ext cx="125100" cy="1119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61"/>
            <p:cNvSpPr/>
            <p:nvPr/>
          </p:nvSpPr>
          <p:spPr>
            <a:xfrm>
              <a:off x="5773925" y="1375800"/>
              <a:ext cx="125100" cy="1119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61"/>
            <p:cNvSpPr/>
            <p:nvPr/>
          </p:nvSpPr>
          <p:spPr>
            <a:xfrm>
              <a:off x="5773925" y="1892250"/>
              <a:ext cx="125100" cy="1119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61"/>
            <p:cNvSpPr txBox="1"/>
            <p:nvPr/>
          </p:nvSpPr>
          <p:spPr>
            <a:xfrm>
              <a:off x="5899025" y="11576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Common to ALL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764" name="Google Shape;764;p61"/>
            <p:cNvSpPr txBox="1"/>
            <p:nvPr/>
          </p:nvSpPr>
          <p:spPr>
            <a:xfrm>
              <a:off x="5899025" y="1402098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 and Postsubmits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765" name="Google Shape;765;p61"/>
            <p:cNvSpPr txBox="1"/>
            <p:nvPr/>
          </p:nvSpPr>
          <p:spPr>
            <a:xfrm>
              <a:off x="5899025" y="163345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Periodics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766" name="Google Shape;766;p61"/>
            <p:cNvSpPr txBox="1"/>
            <p:nvPr/>
          </p:nvSpPr>
          <p:spPr>
            <a:xfrm>
              <a:off x="5899025" y="1864800"/>
              <a:ext cx="1104900" cy="1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Only Presubmits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767" name="Google Shape;767;p61"/>
          <p:cNvGrpSpPr/>
          <p:nvPr/>
        </p:nvGrpSpPr>
        <p:grpSpPr>
          <a:xfrm>
            <a:off x="322300" y="795850"/>
            <a:ext cx="3828000" cy="3459600"/>
            <a:chOff x="322300" y="795850"/>
            <a:chExt cx="3828000" cy="3459600"/>
          </a:xfrm>
        </p:grpSpPr>
        <p:sp>
          <p:nvSpPr>
            <p:cNvPr id="768" name="Google Shape;768;p61"/>
            <p:cNvSpPr txBox="1"/>
            <p:nvPr/>
          </p:nvSpPr>
          <p:spPr>
            <a:xfrm>
              <a:off x="322300" y="795850"/>
              <a:ext cx="3828000" cy="3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presubmits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postsubmits: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	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periodics:</a:t>
              </a:r>
              <a:endParaRPr sz="850" u="sng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		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org/repo: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name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</a:t>
              </a:r>
              <a:endParaRPr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labels: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preset-foo-bar: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"true"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decorate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extra_refs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org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repo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base_ref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main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always_run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max_concurrency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0000C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spec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22222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{}</a:t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endParaRPr b="1"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interval:</a:t>
              </a:r>
              <a:r>
                <a:rPr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1h</a:t>
              </a:r>
              <a:endParaRPr sz="85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run_if_changed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"qux/.*"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skip_report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context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qux-job        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skip_branches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[]</a:t>
              </a:r>
              <a:endParaRPr b="1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trigger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"(?m)qux test this( please)?"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 sz="850" u="sng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b="1" lang="en-GB" sz="850">
                  <a:solidFill>
                    <a:srgbClr val="204A8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rerun_command</a:t>
              </a:r>
              <a:r>
                <a:rPr b="1" lang="en-GB" sz="8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n-GB" sz="850" u="sng">
                  <a:solidFill>
                    <a:srgbClr val="F8F8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850">
                  <a:solidFill>
                    <a:srgbClr val="4E9A0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"qux test this please"</a:t>
              </a:r>
              <a:r>
                <a:rPr lang="en-GB" sz="850" u="sng">
                  <a:solidFill>
                    <a:srgbClr val="F8F8F8"/>
                  </a:solidFill>
                  <a:highlight>
                    <a:srgbClr val="F8F8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i="1" sz="850">
                <a:solidFill>
                  <a:srgbClr val="8F590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69" name="Google Shape;769;p61"/>
            <p:cNvSpPr/>
            <p:nvPr/>
          </p:nvSpPr>
          <p:spPr>
            <a:xfrm>
              <a:off x="513025" y="1341775"/>
              <a:ext cx="125100" cy="1401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61"/>
            <p:cNvSpPr/>
            <p:nvPr/>
          </p:nvSpPr>
          <p:spPr>
            <a:xfrm>
              <a:off x="513025" y="2840139"/>
              <a:ext cx="125100" cy="1668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61"/>
            <p:cNvSpPr/>
            <p:nvPr/>
          </p:nvSpPr>
          <p:spPr>
            <a:xfrm>
              <a:off x="513025" y="3104525"/>
              <a:ext cx="125100" cy="684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61"/>
            <p:cNvSpPr/>
            <p:nvPr/>
          </p:nvSpPr>
          <p:spPr>
            <a:xfrm>
              <a:off x="513025" y="3892631"/>
              <a:ext cx="125100" cy="3102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2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62"/>
          <p:cNvSpPr/>
          <p:nvPr/>
        </p:nvSpPr>
        <p:spPr>
          <a:xfrm>
            <a:off x="-50" y="0"/>
            <a:ext cx="9129600" cy="43674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62"/>
          <p:cNvSpPr txBox="1"/>
          <p:nvPr/>
        </p:nvSpPr>
        <p:spPr>
          <a:xfrm>
            <a:off x="1929900" y="2131050"/>
            <a:ext cx="52842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chemeClr val="lt1"/>
                </a:solidFill>
              </a:rPr>
              <a:t>Test your Prowjob</a:t>
            </a:r>
            <a:endParaRPr b="1"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3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63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63"/>
          <p:cNvSpPr txBox="1"/>
          <p:nvPr/>
        </p:nvSpPr>
        <p:spPr>
          <a:xfrm>
            <a:off x="292050" y="0"/>
            <a:ext cx="5614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Local Test: pj-on-kind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787" name="Google Shape;787;p63"/>
          <p:cNvSpPr txBox="1"/>
          <p:nvPr/>
        </p:nvSpPr>
        <p:spPr>
          <a:xfrm>
            <a:off x="409325" y="1323000"/>
            <a:ext cx="83649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b="1" lang="en-GB" sz="1800">
                <a:solidFill>
                  <a:srgbClr val="4285F4"/>
                </a:solidFill>
              </a:rPr>
              <a:t>Runs prowjobs as pods in a kind cluster</a:t>
            </a:r>
            <a:endParaRPr sz="1800">
              <a:solidFill>
                <a:srgbClr val="4285F4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4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4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64"/>
          <p:cNvSpPr txBox="1"/>
          <p:nvPr/>
        </p:nvSpPr>
        <p:spPr>
          <a:xfrm>
            <a:off x="292050" y="0"/>
            <a:ext cx="5614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Local Test: pj-on-kind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795" name="Google Shape;795;p64"/>
          <p:cNvSpPr txBox="1"/>
          <p:nvPr/>
        </p:nvSpPr>
        <p:spPr>
          <a:xfrm>
            <a:off x="409325" y="1323000"/>
            <a:ext cx="86280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Runs prowjobs as pods in a kind cluster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b="1" lang="en-GB" sz="1800">
                <a:solidFill>
                  <a:srgbClr val="4285F4"/>
                </a:solidFill>
              </a:rPr>
              <a:t>Prerequisites/configuration</a:t>
            </a:r>
            <a:r>
              <a:rPr b="1" lang="en-GB" sz="1800">
                <a:solidFill>
                  <a:srgbClr val="4285F4"/>
                </a:solidFill>
              </a:rPr>
              <a:t>: </a:t>
            </a:r>
            <a:r>
              <a:rPr b="1" lang="en-GB" sz="1200" u="sng">
                <a:solidFill>
                  <a:srgbClr val="4285F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https://docs.prow.k8s.io/docs/build-test-update/#running-a-prowjob-locally</a:t>
            </a:r>
            <a:r>
              <a:rPr b="1" lang="en-GB" sz="1200">
                <a:solidFill>
                  <a:srgbClr val="4285F4"/>
                </a:solidFill>
              </a:rPr>
              <a:t> </a:t>
            </a:r>
            <a:endParaRPr b="1" sz="12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65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5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65"/>
          <p:cNvSpPr txBox="1"/>
          <p:nvPr/>
        </p:nvSpPr>
        <p:spPr>
          <a:xfrm>
            <a:off x="292050" y="0"/>
            <a:ext cx="5614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Local Test: pj-on-kind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803" name="Google Shape;803;p65"/>
          <p:cNvSpPr txBox="1"/>
          <p:nvPr/>
        </p:nvSpPr>
        <p:spPr>
          <a:xfrm>
            <a:off x="409325" y="1323000"/>
            <a:ext cx="86280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Runs prowjobs as pods in a kind cluster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Prerequisites/configuration</a:t>
            </a:r>
            <a:r>
              <a:rPr lang="en-GB" sz="1800">
                <a:solidFill>
                  <a:srgbClr val="4285F4"/>
                </a:solidFill>
              </a:rPr>
              <a:t>: </a:t>
            </a:r>
            <a:endParaRPr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4285F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https://docs.prow.k8s.io/docs/build-test-update/#running-a-prowjob-locally</a:t>
            </a:r>
            <a:endParaRPr sz="12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b="1" lang="en-GB" sz="1800">
                <a:solidFill>
                  <a:srgbClr val="4285F4"/>
                </a:solidFill>
              </a:rPr>
              <a:t>Minimal configuration</a:t>
            </a:r>
            <a:r>
              <a:rPr b="1" lang="en-GB" sz="1200">
                <a:solidFill>
                  <a:srgbClr val="4285F4"/>
                </a:solidFill>
              </a:rPr>
              <a:t>:</a:t>
            </a:r>
            <a:endParaRPr b="1" sz="12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  <p:pic>
        <p:nvPicPr>
          <p:cNvPr id="804" name="Google Shape;80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950" y="2881025"/>
            <a:ext cx="3552525" cy="14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050" y="2881025"/>
            <a:ext cx="3455899" cy="9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6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6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66"/>
          <p:cNvSpPr txBox="1"/>
          <p:nvPr/>
        </p:nvSpPr>
        <p:spPr>
          <a:xfrm>
            <a:off x="292050" y="0"/>
            <a:ext cx="44616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chemeClr val="lt1"/>
                </a:solidFill>
              </a:rPr>
              <a:t>Local Test: pj-on-kind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813" name="Google Shape;813;p66" title="pj-on-kind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350" y="755543"/>
            <a:ext cx="5710800" cy="35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67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7"/>
          <p:cNvSpPr/>
          <p:nvPr/>
        </p:nvSpPr>
        <p:spPr>
          <a:xfrm>
            <a:off x="-50" y="0"/>
            <a:ext cx="9129600" cy="43674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67"/>
          <p:cNvSpPr txBox="1"/>
          <p:nvPr/>
        </p:nvSpPr>
        <p:spPr>
          <a:xfrm>
            <a:off x="2314050" y="2131050"/>
            <a:ext cx="45159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chemeClr val="lt1"/>
                </a:solidFill>
              </a:rPr>
              <a:t>Key Takeaways</a:t>
            </a:r>
            <a:endParaRPr b="1"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292050" y="0"/>
            <a:ext cx="33978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What is Prow?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801" y="876530"/>
            <a:ext cx="4925900" cy="33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8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68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68"/>
          <p:cNvSpPr txBox="1"/>
          <p:nvPr/>
        </p:nvSpPr>
        <p:spPr>
          <a:xfrm>
            <a:off x="292050" y="0"/>
            <a:ext cx="39834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Key Takeaways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828" name="Google Shape;828;p68"/>
          <p:cNvSpPr txBox="1"/>
          <p:nvPr/>
        </p:nvSpPr>
        <p:spPr>
          <a:xfrm>
            <a:off x="383025" y="1559250"/>
            <a:ext cx="6127500" cy="20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Getting familiar with test-infra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Automation scopes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Writing and testing prowjobs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Reliable and quality code via Prow  </a:t>
            </a:r>
            <a:endParaRPr sz="1800">
              <a:solidFill>
                <a:srgbClr val="4285F4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9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69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69"/>
          <p:cNvSpPr txBox="1"/>
          <p:nvPr/>
        </p:nvSpPr>
        <p:spPr>
          <a:xfrm>
            <a:off x="292050" y="0"/>
            <a:ext cx="39834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Questions?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836" name="Google Shape;83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387" y="825375"/>
            <a:ext cx="3492725" cy="34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70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70"/>
          <p:cNvSpPr/>
          <p:nvPr/>
        </p:nvSpPr>
        <p:spPr>
          <a:xfrm>
            <a:off x="-50" y="0"/>
            <a:ext cx="9129600" cy="43674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70"/>
          <p:cNvSpPr txBox="1"/>
          <p:nvPr/>
        </p:nvSpPr>
        <p:spPr>
          <a:xfrm>
            <a:off x="2971800" y="2131050"/>
            <a:ext cx="32004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chemeClr val="lt1"/>
                </a:solidFill>
              </a:rPr>
              <a:t>Thank You</a:t>
            </a:r>
            <a:endParaRPr b="1"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4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292050" y="0"/>
            <a:ext cx="33978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What is Prow?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409325" y="1323000"/>
            <a:ext cx="61275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b="1" lang="en-GB" sz="1800">
                <a:solidFill>
                  <a:srgbClr val="4285F4"/>
                </a:solidFill>
              </a:rPr>
              <a:t>Kubernetes based CI/CD System</a:t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292050" y="0"/>
            <a:ext cx="33978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What is Prow?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409325" y="1323000"/>
            <a:ext cx="61275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Kubernetes based </a:t>
            </a:r>
            <a:r>
              <a:rPr lang="en-GB" sz="1800">
                <a:solidFill>
                  <a:srgbClr val="4285F4"/>
                </a:solidFill>
              </a:rPr>
              <a:t>CI/CD System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b="1" lang="en-GB" sz="1800">
                <a:solidFill>
                  <a:srgbClr val="4285F4"/>
                </a:solidFill>
              </a:rPr>
              <a:t>Extensible features</a:t>
            </a:r>
            <a:r>
              <a:rPr lang="en-GB" sz="1800">
                <a:solidFill>
                  <a:srgbClr val="4285F4"/>
                </a:solidFill>
              </a:rPr>
              <a:t> </a:t>
            </a:r>
            <a:endParaRPr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292050" y="0"/>
            <a:ext cx="33978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What is Prow?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409325" y="1323000"/>
            <a:ext cx="61275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Kubernetes based CI/CD System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b="1" lang="en-GB" sz="1800">
                <a:solidFill>
                  <a:srgbClr val="4285F4"/>
                </a:solidFill>
              </a:rPr>
              <a:t>Extensible features</a:t>
            </a:r>
            <a:r>
              <a:rPr lang="en-GB" sz="1800">
                <a:solidFill>
                  <a:srgbClr val="4285F4"/>
                </a:solidFill>
              </a:rPr>
              <a:t> </a:t>
            </a:r>
            <a:endParaRPr sz="1800">
              <a:solidFill>
                <a:srgbClr val="4285F4"/>
              </a:solidFill>
            </a:endParaRPr>
          </a:p>
          <a:p>
            <a:pPr indent="-34290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○"/>
            </a:pPr>
            <a:r>
              <a:rPr b="1" lang="en-GB" sz="1800">
                <a:solidFill>
                  <a:srgbClr val="4285F4"/>
                </a:solidFill>
              </a:rPr>
              <a:t>Github Automation</a:t>
            </a:r>
            <a:endParaRPr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625" y="1089450"/>
            <a:ext cx="2521651" cy="299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8057874" y="4535595"/>
            <a:ext cx="855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-50" y="0"/>
            <a:ext cx="9129600" cy="71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292050" y="0"/>
            <a:ext cx="33978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What is Prow?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409325" y="1323000"/>
            <a:ext cx="61275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-GB" sz="1800">
                <a:solidFill>
                  <a:srgbClr val="4285F4"/>
                </a:solidFill>
              </a:rPr>
              <a:t>Kubernetes based CI/CD System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b="1" lang="en-GB" sz="1800">
                <a:solidFill>
                  <a:srgbClr val="4285F4"/>
                </a:solidFill>
              </a:rPr>
              <a:t>Extensible features</a:t>
            </a:r>
            <a:r>
              <a:rPr lang="en-GB" sz="1800">
                <a:solidFill>
                  <a:srgbClr val="4285F4"/>
                </a:solidFill>
              </a:rPr>
              <a:t> </a:t>
            </a:r>
            <a:endParaRPr sz="1800">
              <a:solidFill>
                <a:srgbClr val="4285F4"/>
              </a:solidFill>
            </a:endParaRPr>
          </a:p>
          <a:p>
            <a:pPr indent="-34290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○"/>
            </a:pPr>
            <a:r>
              <a:rPr lang="en-GB" sz="1800">
                <a:solidFill>
                  <a:srgbClr val="4285F4"/>
                </a:solidFill>
              </a:rPr>
              <a:t>Github Automation</a:t>
            </a:r>
            <a:endParaRPr sz="1800">
              <a:solidFill>
                <a:srgbClr val="4285F4"/>
              </a:solidFill>
            </a:endParaRPr>
          </a:p>
          <a:p>
            <a:pPr indent="-34290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○"/>
            </a:pPr>
            <a:r>
              <a:rPr b="1" lang="en-GB" sz="1800">
                <a:solidFill>
                  <a:srgbClr val="4285F4"/>
                </a:solidFill>
              </a:rPr>
              <a:t>Chatops</a:t>
            </a:r>
            <a:endParaRPr b="1" sz="1800">
              <a:solidFill>
                <a:srgbClr val="4285F4"/>
              </a:solidFill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850" y="987950"/>
            <a:ext cx="4042931" cy="3285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